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3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77" r:id="rId14"/>
    <p:sldId id="266" r:id="rId15"/>
    <p:sldId id="275" r:id="rId16"/>
    <p:sldId id="276" r:id="rId17"/>
    <p:sldId id="267" r:id="rId18"/>
    <p:sldId id="268" r:id="rId19"/>
    <p:sldId id="269" r:id="rId20"/>
    <p:sldId id="270" r:id="rId21"/>
    <p:sldId id="278" r:id="rId22"/>
    <p:sldId id="279" r:id="rId23"/>
    <p:sldId id="271" r:id="rId24"/>
    <p:sldId id="274" r:id="rId25"/>
    <p:sldId id="281" r:id="rId26"/>
    <p:sldId id="282" r:id="rId27"/>
    <p:sldId id="283" r:id="rId28"/>
    <p:sldId id="284" r:id="rId29"/>
    <p:sldId id="548" r:id="rId30"/>
    <p:sldId id="549" r:id="rId31"/>
    <p:sldId id="550" r:id="rId32"/>
    <p:sldId id="551" r:id="rId33"/>
    <p:sldId id="552" r:id="rId34"/>
    <p:sldId id="354" r:id="rId35"/>
    <p:sldId id="428" r:id="rId36"/>
    <p:sldId id="357" r:id="rId37"/>
    <p:sldId id="358" r:id="rId38"/>
    <p:sldId id="359" r:id="rId39"/>
    <p:sldId id="364" r:id="rId40"/>
    <p:sldId id="365" r:id="rId41"/>
    <p:sldId id="367" r:id="rId42"/>
    <p:sldId id="371" r:id="rId43"/>
    <p:sldId id="373" r:id="rId44"/>
    <p:sldId id="374" r:id="rId45"/>
    <p:sldId id="375" r:id="rId46"/>
    <p:sldId id="376" r:id="rId47"/>
    <p:sldId id="381" r:id="rId48"/>
    <p:sldId id="553" r:id="rId49"/>
    <p:sldId id="285" r:id="rId50"/>
    <p:sldId id="286" r:id="rId51"/>
    <p:sldId id="287" r:id="rId52"/>
    <p:sldId id="288" r:id="rId53"/>
    <p:sldId id="289" r:id="rId54"/>
    <p:sldId id="290" r:id="rId55"/>
    <p:sldId id="558" r:id="rId56"/>
    <p:sldId id="546" r:id="rId57"/>
    <p:sldId id="291" r:id="rId58"/>
    <p:sldId id="292" r:id="rId59"/>
    <p:sldId id="559" r:id="rId60"/>
    <p:sldId id="293" r:id="rId61"/>
    <p:sldId id="294" r:id="rId62"/>
    <p:sldId id="295" r:id="rId63"/>
    <p:sldId id="296" r:id="rId64"/>
    <p:sldId id="545" r:id="rId65"/>
    <p:sldId id="547" r:id="rId66"/>
    <p:sldId id="297" r:id="rId67"/>
    <p:sldId id="298" r:id="rId68"/>
    <p:sldId id="555" r:id="rId69"/>
    <p:sldId id="554" r:id="rId70"/>
    <p:sldId id="557" r:id="rId71"/>
    <p:sldId id="55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1B1DA7-3D9A-4308-B183-01E2C9A90480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77"/>
            <p14:sldId id="266"/>
            <p14:sldId id="275"/>
            <p14:sldId id="276"/>
            <p14:sldId id="267"/>
            <p14:sldId id="268"/>
            <p14:sldId id="269"/>
            <p14:sldId id="270"/>
            <p14:sldId id="278"/>
            <p14:sldId id="279"/>
            <p14:sldId id="271"/>
            <p14:sldId id="274"/>
            <p14:sldId id="281"/>
            <p14:sldId id="282"/>
            <p14:sldId id="283"/>
            <p14:sldId id="284"/>
            <p14:sldId id="548"/>
            <p14:sldId id="549"/>
            <p14:sldId id="550"/>
            <p14:sldId id="551"/>
            <p14:sldId id="552"/>
            <p14:sldId id="354"/>
            <p14:sldId id="428"/>
            <p14:sldId id="357"/>
            <p14:sldId id="358"/>
            <p14:sldId id="359"/>
            <p14:sldId id="364"/>
            <p14:sldId id="365"/>
            <p14:sldId id="367"/>
            <p14:sldId id="371"/>
            <p14:sldId id="373"/>
            <p14:sldId id="374"/>
            <p14:sldId id="375"/>
            <p14:sldId id="376"/>
            <p14:sldId id="381"/>
            <p14:sldId id="553"/>
            <p14:sldId id="285"/>
            <p14:sldId id="286"/>
            <p14:sldId id="287"/>
            <p14:sldId id="288"/>
            <p14:sldId id="289"/>
            <p14:sldId id="290"/>
            <p14:sldId id="558"/>
            <p14:sldId id="546"/>
            <p14:sldId id="291"/>
            <p14:sldId id="292"/>
            <p14:sldId id="559"/>
            <p14:sldId id="293"/>
            <p14:sldId id="294"/>
            <p14:sldId id="295"/>
            <p14:sldId id="296"/>
            <p14:sldId id="545"/>
            <p14:sldId id="547"/>
            <p14:sldId id="297"/>
            <p14:sldId id="298"/>
            <p14:sldId id="555"/>
            <p14:sldId id="554"/>
            <p14:sldId id="557"/>
            <p14:sldId id="5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2A3A9-D307-4BD3-9BAE-77933FF4203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14966-4079-40DD-AFD2-E39C979A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2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55FD-10F6-4F45-8A1A-BB3CE8F015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57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8981-BF65-47CB-BE77-41C8D9B46C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60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8981-BF65-47CB-BE77-41C8D9B46C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074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8981-BF65-47CB-BE77-41C8D9B46C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98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8981-BF65-47CB-BE77-41C8D9B46C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18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4EBA3-B290-431E-AAFE-8405E4A0E0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952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purposes of DAGs is to help us identify</a:t>
            </a:r>
            <a:r>
              <a:rPr lang="en-US" baseline="0" dirty="0"/>
              <a:t> open paths between the E and D, because these can tell us about other variables that might bias the relationship of interest.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8981-BF65-47CB-BE77-41C8D9B46C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790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8981-BF65-47CB-BE77-41C8D9B46C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80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8981-BF65-47CB-BE77-41C8D9B46C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364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8981-BF65-47CB-BE77-41C8D9B46C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971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Age,</a:t>
            </a:r>
            <a:r>
              <a:rPr lang="en-US" baseline="0" dirty="0"/>
              <a:t> time of sample collection, </a:t>
            </a:r>
            <a:r>
              <a:rPr lang="en-US" baseline="0" dirty="0" err="1"/>
              <a:t>etc</a:t>
            </a:r>
            <a:r>
              <a:rPr lang="en-US" baseline="0" dirty="0"/>
              <a:t> </a:t>
            </a:r>
          </a:p>
          <a:p>
            <a:r>
              <a:rPr lang="en-US" baseline="0" dirty="0"/>
              <a:t>*ASSUMPTION: precision covariates are not associated with your confounders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8981-BF65-47CB-BE77-41C8D9B46C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27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8981-BF65-47CB-BE77-41C8D9B46C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6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</a:t>
            </a:r>
            <a:r>
              <a:rPr lang="en-US" baseline="0" dirty="0"/>
              <a:t> wary of how you adjust for EMs that occur after the exposure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8981-BF65-47CB-BE77-41C8D9B46C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67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7210-37E7-411E-AD7D-74FFFA9A8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44FBC-909A-40D1-83B0-741001C52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F1060-5C67-4E52-AFA5-0F9708B29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862C2-4DA0-49F8-B609-D9597275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76099-81D0-464E-925A-2A9C5021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0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18A8-6CE0-4EE0-BBA0-39F08999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ECBB6-26EF-4DD0-AF36-44CAB649B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A4114-2ABE-4264-8A47-BFF5AE21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ABB0B-0B3D-4F2C-B7C5-D22B69EC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F47F0-38ED-4D8E-B270-7B997953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6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CA433-1159-4A40-BA06-D79170BDE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32F23-229F-4BE2-9B20-EAA1A8EF8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27742-FA46-45CC-8637-3C519467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22B2F-81BC-4E7C-AA24-31DB51C6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590D7-328D-40AB-8E0D-5552698E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10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6818-8F82-47B1-A7A8-4BF8A961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08E4-7F6F-45B9-BF1B-C26F11765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99408-FEFF-4B9B-BE23-A283C949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068DD-2410-490E-A336-BBAB0832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97296-FFB4-49EF-BA3E-69AF1A35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F354-4E00-4266-B2C9-72549FD04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A4DCB-26FB-4357-AC8E-F691ED25A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0DDEF-B6A5-41F8-BC4B-0AE6ECEB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832E4-BFAF-4E95-BF6C-83BF774E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3C90-2CDA-4DEF-A7E0-3BA07592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3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A396-60C4-449C-862B-653FD7BD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31A0-6816-49FF-8BD1-995E793EE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91652-D4D8-4EFB-ABED-D1E678BA8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76EFE-E5FF-4281-A8E0-514AF610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3C73C-B800-4953-8657-15AC4A255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4C96D-8BED-4FD9-8EF7-1D4E26F8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7749-C0DD-4609-833B-E6C6BA1BC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79352-7A51-4E36-AA95-C24F34D02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9CCAB-7DEF-4DB5-9A74-2F9F4872E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A835C-00AE-4F9A-B942-10E85B1D3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356C6-8EE0-484D-BA91-47C8174B0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F9CB2-0029-408B-8B15-5F552F10A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3D928-D106-4D27-9C1A-61600A99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95608-6E12-449E-9D82-8FBDDECF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6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2FCE4-24AE-4559-A84D-58405524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71603-E2F5-465F-8CD4-20F1BBCCF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093CA-FB6B-4B7F-8C87-EFFF5394B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B9230-EA97-4607-A83A-7370EDD0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404301-F5E6-4F86-A52A-937723D89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615B4-70D8-4814-9E40-EF4ED0C2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96753-4CA0-441A-BD65-3DF423EE2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95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EFAB-42D5-4C1E-A69A-6DEC38DB4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17320-A032-48A3-BC7D-55C9B8F1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EB7A6-A287-4474-BAA6-CE3073D2B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9C23C-1B39-4506-89CF-928873BC0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1FFD0-AD40-4ABF-BF17-0CC5A5CB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F71E7-F3E3-4A9B-8EA9-C399D270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1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8117-FAA6-41DE-A7C7-DD64E0E1B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61DC-5D89-495A-9B10-08667980A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DC4E7-F5A7-45DB-A7AC-9C3ECC77B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B6942-1C68-486C-ACA2-A6042D27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9E5BC-29C2-49BA-AE16-8B2FCDAE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C82AD-1360-475C-B780-8D84733A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7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03F62-8636-4011-9381-7A89B77D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A66C2-C65B-4B4F-A2E1-1F1C555F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B7D3-98AD-41F7-B9F6-159AAF358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CF4D-129F-4584-B860-019B84716E5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C9D9-95F3-43C3-B8A1-F76C2C14F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EF9D1-3892-41C3-95E8-0D32558CB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75EDA-BACF-40B2-97B8-FBC14D801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population-sample-statistics-alka-pandey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atlantic.com/business/archive/2012/05/when-correlation-is-not-causation-but-something-much-more-screwy/256918/" TargetMode="External"/><Relationship Id="rId2" Type="http://schemas.openxmlformats.org/officeDocument/2006/relationships/hyperlink" Target="http://euri.ca/2012/youre-probably-polluting-your-statistics-more-than-you-think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uri.ca/2012/youre-probably-polluting-your-statistics-more-than-you-think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theatlantic.com/business/archive/2012/05/when-correlation-is-not-causation-but-something-much-more-screwy/256918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md.com/guide/levels-of-evidenc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skgoodquestions.blog/2020/03/02/35-statistics-of-illumination-part-4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skgoodquestions.blog/2020/03/02/35-statistics-of-illumination-part-4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skgoodquestions.blog/2020/03/02/35-statistics-of-illumination-part-4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skgoodquestions.blog/2020/03/02/35-statistics-of-illumination-part-4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gitty.net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ffect_size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statistical-significance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AF2B7-F2A2-4BF3-8CCA-5D043FD13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Statistical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4E92A-BD53-48DB-9990-D41509F58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Lauren Vanderlinden, PhD, MS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T15 Postdoctoral Fellow Computational Biology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Division of Rheumatology &amp; Department of Biomedical Informatics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School of Medicine, University of Colorado Anschutz Medical Campus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CPBS 7602 - November 27, 2024</a:t>
            </a:r>
          </a:p>
        </p:txBody>
      </p:sp>
      <p:pic>
        <p:nvPicPr>
          <p:cNvPr id="1026" name="Picture 2" descr="University of Colorado Denver | History | Plexuss">
            <a:extLst>
              <a:ext uri="{FF2B5EF4-FFF2-40B4-BE49-F238E27FC236}">
                <a16:creationId xmlns:a16="http://schemas.microsoft.com/office/drawing/2014/main" id="{09426C7E-6DDB-400E-8519-72A85329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26" y="180974"/>
            <a:ext cx="2378951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65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9F81-A729-4A12-A214-A06CC25B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Figure</a:t>
            </a:r>
          </a:p>
        </p:txBody>
      </p:sp>
      <p:pic>
        <p:nvPicPr>
          <p:cNvPr id="3074" name="Picture 2" descr="https://media.licdn.com/dms/image/v2/D4D12AQGP9JMm7s7ayA/article-cover_image-shrink_720_1280/article-cover_image-shrink_720_1280/0/1694320539826?e=1737590400&amp;v=beta&amp;t=DoMsiORm23VRjotK1wqU5Iq0jQP6uHRo6K2mXW7mSRg">
            <a:extLst>
              <a:ext uri="{FF2B5EF4-FFF2-40B4-BE49-F238E27FC236}">
                <a16:creationId xmlns:a16="http://schemas.microsoft.com/office/drawing/2014/main" id="{E6AE3301-8F18-448F-BDD2-D4A9D53914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6" y="1501775"/>
            <a:ext cx="89834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A3078D-3C36-403D-A88F-AF1A8C88EC58}"/>
              </a:ext>
            </a:extLst>
          </p:cNvPr>
          <p:cNvSpPr/>
          <p:nvPr/>
        </p:nvSpPr>
        <p:spPr>
          <a:xfrm>
            <a:off x="76199" y="6316444"/>
            <a:ext cx="7648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https://www.linkedin.com/pulse/population-sample-statistics-alka-pandey/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0BD-0C6F-4D2B-ACAC-A0DFFC21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Gone Wrong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C0E7B7-D1E6-49DF-B8BA-70CBF500D4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If good looks and smarts are distributed normally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If good looks and smarts </a:t>
            </a:r>
            <a:r>
              <a:rPr lang="en-US" altLang="en-US" b="1" dirty="0">
                <a:ea typeface="ＭＳ Ｐゴシック" panose="020B0600070205080204" pitchFamily="34" charset="-128"/>
              </a:rPr>
              <a:t>have nothing to do with each other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4B2925C-66A9-40FC-B42F-E62294D9E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8" y="6335713"/>
            <a:ext cx="107838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49C56"/>
              </a:buClr>
              <a:buSzPct val="150000"/>
              <a:buChar char="•"/>
              <a:defRPr sz="32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Gill Sans" pitchFamily="3" charset="0"/>
              <a:buChar char="–"/>
              <a:defRPr sz="28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4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  <a:hlinkClick r:id="rId2"/>
              </a:rPr>
              <a:t>http://euri.ca/2012/youre-probably-polluting-your-statistics-more-than-you-think/index.html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  <a:hlinkClick r:id="rId3"/>
              </a:rPr>
              <a:t>http://www.theatlantic.com/business/archive/2012/05/when-correlation-is-not-causation-but-something-much-more-screwy/256918/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E12F-49E0-4178-A1A3-63A609046C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587565-B02B-4262-B297-C1F888E0B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151" y="1781175"/>
            <a:ext cx="5481524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87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0BD-0C6F-4D2B-ACAC-A0DFFC21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Gone Wrong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C0E7B7-D1E6-49DF-B8BA-70CBF500D4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If good looks and smarts are distributed normally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If good looks and smarts </a:t>
            </a:r>
            <a:r>
              <a:rPr lang="en-US" altLang="en-US" b="1" dirty="0">
                <a:ea typeface="ＭＳ Ｐゴシック" panose="020B0600070205080204" pitchFamily="34" charset="-128"/>
              </a:rPr>
              <a:t>have nothing to do with each other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If movie producers want both smarts and looks. Then, by observing </a:t>
            </a:r>
            <a:r>
              <a:rPr lang="en-US" altLang="en-US" b="1" dirty="0">
                <a:ea typeface="ＭＳ Ｐゴシック" panose="020B0600070205080204" pitchFamily="34" charset="-128"/>
              </a:rPr>
              <a:t>employed actors (blue)</a:t>
            </a:r>
            <a:r>
              <a:rPr lang="en-US" altLang="en-US" dirty="0">
                <a:ea typeface="ＭＳ Ｐゴシック" panose="020B0600070205080204" pitchFamily="34" charset="-128"/>
              </a:rPr>
              <a:t> we’ll assume that looks and smarts have a </a:t>
            </a:r>
            <a:r>
              <a:rPr lang="en-US" altLang="en-US" b="1" dirty="0">
                <a:ea typeface="ＭＳ Ｐゴシック" panose="020B0600070205080204" pitchFamily="34" charset="-128"/>
              </a:rPr>
              <a:t>negative correlation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E12F-49E0-4178-A1A3-63A609046C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9C2887-DD2F-4553-BD75-9DB1E50E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025" y="1700212"/>
            <a:ext cx="5486400" cy="4180427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0385921B-F0F5-476E-AC82-AA700568A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8" y="6335713"/>
            <a:ext cx="107838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49C56"/>
              </a:buClr>
              <a:buSzPct val="150000"/>
              <a:buChar char="•"/>
              <a:defRPr sz="32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Gill Sans" pitchFamily="3" charset="0"/>
              <a:buChar char="–"/>
              <a:defRPr sz="28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4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  <a:hlinkClick r:id="rId3"/>
              </a:rPr>
              <a:t>http://euri.ca/2012/youre-probably-polluting-your-statistics-more-than-you-think/index.html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  <a:hlinkClick r:id="rId4"/>
              </a:rPr>
              <a:t>http://www.theatlantic.com/business/archive/2012/05/when-correlation-is-not-causation-but-something-much-more-screwy/256918/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>
              <a:latin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3452C9-FC44-4E26-A526-24CD2F0DD994}"/>
              </a:ext>
            </a:extLst>
          </p:cNvPr>
          <p:cNvCxnSpPr>
            <a:cxnSpLocks/>
          </p:cNvCxnSpPr>
          <p:nvPr/>
        </p:nvCxnSpPr>
        <p:spPr>
          <a:xfrm>
            <a:off x="8877300" y="2505075"/>
            <a:ext cx="1838325" cy="97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8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Bias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521229"/>
            <a:ext cx="10442171" cy="4472247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Bias results when different types of people have different probabilities of getting into the study, or staying in the study</a:t>
            </a:r>
          </a:p>
          <a:p>
            <a:pPr marL="457200" lvl="1" indent="0">
              <a:buNone/>
            </a:pPr>
            <a:endParaRPr lang="en-US" altLang="en-US" sz="2800" dirty="0"/>
          </a:p>
          <a:p>
            <a:pPr lvl="1"/>
            <a:r>
              <a:rPr lang="en-US" altLang="en-US" sz="2800" dirty="0"/>
              <a:t>Participants have different probabilities of being included </a:t>
            </a:r>
            <a:r>
              <a:rPr lang="en-US" altLang="en-US" sz="2800" i="1" dirty="0"/>
              <a:t>or retained </a:t>
            </a:r>
            <a:r>
              <a:rPr lang="en-US" altLang="en-US" sz="2800" dirty="0"/>
              <a:t>in a study based on their </a:t>
            </a:r>
            <a:r>
              <a:rPr lang="en-US" altLang="en-US" sz="2800" b="1" dirty="0"/>
              <a:t>exposure</a:t>
            </a:r>
            <a:r>
              <a:rPr lang="en-US" altLang="en-US" sz="2800" dirty="0"/>
              <a:t> and/or </a:t>
            </a:r>
            <a:r>
              <a:rPr lang="en-US" altLang="en-US" sz="2800" b="1" dirty="0"/>
              <a:t>disease</a:t>
            </a:r>
            <a:r>
              <a:rPr lang="en-US" altLang="en-US" sz="2800" dirty="0"/>
              <a:t> </a:t>
            </a:r>
            <a:r>
              <a:rPr lang="en-US" altLang="en-US" sz="2800" b="1" dirty="0"/>
              <a:t>status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The sample obtained is not </a:t>
            </a:r>
            <a:r>
              <a:rPr lang="en-US" sz="2800" b="1" dirty="0"/>
              <a:t>representative</a:t>
            </a:r>
            <a:r>
              <a:rPr lang="en-US" sz="2800" dirty="0"/>
              <a:t> of the population to which we would like to generalize the results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342900" lvl="1" indent="0">
              <a:spcBef>
                <a:spcPct val="20000"/>
              </a:spcBef>
              <a:buNone/>
            </a:pPr>
            <a:endParaRPr lang="en-US" alt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04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95"/>
    </mc:Choice>
    <mc:Fallback xmlns="">
      <p:transition spd="slow" advTm="2889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7478F5-0079-497D-9D3A-7030D32F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Inference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703CE-D57D-4C0D-8629-94F216472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sz="2400" dirty="0"/>
              <a:t>The </a:t>
            </a:r>
            <a:r>
              <a:rPr lang="en-US" sz="2400" b="1" dirty="0"/>
              <a:t>scope of inference</a:t>
            </a:r>
            <a:r>
              <a:rPr lang="en-US" sz="2400" dirty="0"/>
              <a:t> is the group of individuals to whom the statistical conclusions can be extended.</a:t>
            </a:r>
          </a:p>
          <a:p>
            <a:pPr>
              <a:defRPr/>
            </a:pPr>
            <a:r>
              <a:rPr lang="en-US" sz="2400" dirty="0"/>
              <a:t>Inferences to populations can be only drawn from random sampling studies.</a:t>
            </a:r>
          </a:p>
          <a:p>
            <a:pPr lvl="1">
              <a:buFont typeface="Gill Sans" panose="020B0502020104020203" pitchFamily="34" charset="-79"/>
              <a:buChar char="–"/>
              <a:defRPr/>
            </a:pPr>
            <a:r>
              <a:rPr lang="en-US" dirty="0"/>
              <a:t>A </a:t>
            </a:r>
            <a:r>
              <a:rPr lang="en-US" b="1" dirty="0"/>
              <a:t>random sampling</a:t>
            </a:r>
            <a:r>
              <a:rPr lang="en-US" dirty="0"/>
              <a:t> study is when units are randomly selected from a well-defined population.</a:t>
            </a:r>
          </a:p>
          <a:p>
            <a:pPr lvl="1">
              <a:buFont typeface="Gill Sans" panose="020B0502020104020203" pitchFamily="34" charset="-79"/>
              <a:buChar char="–"/>
              <a:defRPr/>
            </a:pPr>
            <a:r>
              <a:rPr lang="en-US" dirty="0"/>
              <a:t>Random sampling typically ensures that all subpopulations are represented in the sample in roughly the same proportion as the population.</a:t>
            </a:r>
          </a:p>
          <a:p>
            <a:pPr lvl="1">
              <a:buFont typeface="Gill Sans" panose="020B0502020104020203" pitchFamily="34" charset="-79"/>
              <a:buChar char="–"/>
              <a:defRPr/>
            </a:pPr>
            <a:r>
              <a:rPr lang="en-US" dirty="0"/>
              <a:t>Our statistical procedures take into account that sometimes the sample may not be a very good mix of the population.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8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8C4046-0DDE-4E26-BFDF-CF61E2EE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02A23-3471-4E09-A3AB-8E0992E7B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98252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044D73A8-7870-4E00-A62D-0C0A9709F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2" b="5862"/>
          <a:stretch>
            <a:fillRect/>
          </a:stretch>
        </p:blipFill>
        <p:spPr bwMode="auto">
          <a:xfrm>
            <a:off x="2022475" y="188913"/>
            <a:ext cx="7586663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6E40991C-4B8E-443E-BCDA-3F47D9818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8" y="2828925"/>
            <a:ext cx="8464550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149C56"/>
              </a:buClr>
              <a:buSzPct val="150000"/>
              <a:buChar char="•"/>
              <a:defRPr sz="32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Gill Sans" pitchFamily="3" charset="0"/>
              <a:buChar char="–"/>
              <a:defRPr sz="28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4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ill Sans" pitchFamily="3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“Switzerland was the top performer in terms of both the number of Nobel laureates and chocolate consumption. </a:t>
            </a:r>
            <a:r>
              <a:rPr lang="en-US" altLang="en-US" sz="2600" dirty="0">
                <a:latin typeface="Arial" panose="020B0604020202020204" pitchFamily="34" charset="0"/>
              </a:rPr>
              <a:t>The slope of the regression line allows us to estimate that </a:t>
            </a:r>
            <a:r>
              <a:rPr lang="en-US" altLang="en-US" sz="2600" b="1" dirty="0">
                <a:latin typeface="Arial" panose="020B0604020202020204" pitchFamily="34" charset="0"/>
              </a:rPr>
              <a:t>it would take about 0.4 kg of chocolate per capita per year to increase the number of Nobel laureates in a given country by 1</a:t>
            </a:r>
            <a:r>
              <a:rPr lang="en-US" altLang="en-US" sz="2600" dirty="0">
                <a:latin typeface="Arial" panose="020B0604020202020204" pitchFamily="34" charset="0"/>
              </a:rPr>
              <a:t>. </a:t>
            </a:r>
            <a:r>
              <a:rPr lang="en-US" altLang="en-US" sz="1800" dirty="0">
                <a:latin typeface="Arial" panose="020B0604020202020204" pitchFamily="34" charset="0"/>
              </a:rPr>
              <a:t>For the United States, that would amount to 125 million kg per year. The minimally effective chocolate dose seems to hover around 2 kg per year, and the dose–response curve reveals no apparent ceiling on the number of Nobel laureates at the highest chocolate-dose level of 11 kg per year.”</a:t>
            </a:r>
          </a:p>
        </p:txBody>
      </p:sp>
    </p:spTree>
    <p:extLst>
      <p:ext uri="{BB962C8B-B14F-4D97-AF65-F5344CB8AC3E}">
        <p14:creationId xmlns:p14="http://schemas.microsoft.com/office/powerpoint/2010/main" val="124393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104D-B7B1-465F-AF62-AD88A6BB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97C1-A11E-49C4-9DDA-BC52860A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altLang="en-US" sz="2400" b="1" u="sng" dirty="0">
                <a:ea typeface="ＭＳ Ｐゴシック" panose="020B0600070205080204" pitchFamily="34" charset="-128"/>
              </a:rPr>
              <a:t>Experiments</a:t>
            </a:r>
            <a:r>
              <a:rPr lang="en-US" altLang="en-US" sz="2400" dirty="0">
                <a:ea typeface="ＭＳ Ｐゴシック" panose="020B0600070205080204" pitchFamily="34" charset="-128"/>
              </a:rPr>
              <a:t> are studies in which we manipulate one or more explanatory variables (e.g., treatments) to see the effect they have on another variable.</a:t>
            </a:r>
          </a:p>
          <a:p>
            <a:pPr lvl="1">
              <a:spcBef>
                <a:spcPts val="2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In a 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randomized experiment</a:t>
            </a:r>
            <a:r>
              <a:rPr lang="en-US" altLang="en-US" dirty="0">
                <a:ea typeface="ＭＳ Ｐゴシック" panose="020B0600070205080204" pitchFamily="34" charset="-128"/>
              </a:rPr>
              <a:t> the investigator uses a chance mechanism to assign experimental units to various treatment groups</a:t>
            </a:r>
          </a:p>
          <a:p>
            <a:pPr>
              <a:spcBef>
                <a:spcPts val="2000"/>
              </a:spcBef>
            </a:pPr>
            <a:r>
              <a:rPr lang="en-US" altLang="en-US" sz="2400" b="1" u="sng" dirty="0">
                <a:ea typeface="ＭＳ Ｐゴシック" panose="020B0600070205080204" pitchFamily="34" charset="-128"/>
              </a:rPr>
              <a:t>Observational studies</a:t>
            </a:r>
            <a:r>
              <a:rPr lang="en-US" altLang="en-US" sz="2400" dirty="0">
                <a:ea typeface="ＭＳ Ｐゴシック" panose="020B0600070205080204" pitchFamily="34" charset="-128"/>
              </a:rPr>
              <a:t> are studies in which the data are measured through observation of the world as it naturally occurs.</a:t>
            </a:r>
          </a:p>
          <a:p>
            <a:pPr lvl="1">
              <a:spcBef>
                <a:spcPts val="2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Grouping (i.e., explanatory variable) occurs naturally and is not assigned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8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36543-9D13-4362-8F3E-FD768FD9111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2011" r="50652" b="15875"/>
          <a:stretch>
            <a:fillRect/>
          </a:stretch>
        </p:blipFill>
        <p:spPr bwMode="auto">
          <a:xfrm>
            <a:off x="6922271" y="484610"/>
            <a:ext cx="5064568" cy="575242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4A5E-B04F-4122-9F7F-67B15ADE2B22}"/>
              </a:ext>
            </a:extLst>
          </p:cNvPr>
          <p:cNvSpPr txBox="1"/>
          <p:nvPr/>
        </p:nvSpPr>
        <p:spPr>
          <a:xfrm>
            <a:off x="7487331" y="63279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Grimes et al. Lancet 2002;359:57-61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AD4EF-1D38-46E5-9B54-5BFA08F9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2" t="18393" r="15157" b="21339"/>
          <a:stretch>
            <a:fillRect/>
          </a:stretch>
        </p:blipFill>
        <p:spPr bwMode="auto">
          <a:xfrm>
            <a:off x="532720" y="1322923"/>
            <a:ext cx="6237998" cy="43513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916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7A18-B60E-4A9A-B9E8-18454E27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Evidence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04C309-7551-4A21-BCF0-FBC0CD5A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90" y="1219200"/>
            <a:ext cx="7174714" cy="5212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1CD342-253B-4BA6-8D4A-615058D49A33}"/>
              </a:ext>
            </a:extLst>
          </p:cNvPr>
          <p:cNvSpPr/>
          <p:nvPr/>
        </p:nvSpPr>
        <p:spPr>
          <a:xfrm>
            <a:off x="258091" y="6349484"/>
            <a:ext cx="4551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https://openmd.com/guide/levels-of-evidence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09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68ABA-28DE-4407-809D-DB44F1CB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A2B0A-D309-42B7-8015-07826AC57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Inference</a:t>
            </a:r>
          </a:p>
          <a:p>
            <a:r>
              <a:rPr lang="en-US" dirty="0"/>
              <a:t>Populations and sampling </a:t>
            </a:r>
            <a:endParaRPr lang="en-US" sz="6000" dirty="0"/>
          </a:p>
          <a:p>
            <a:pPr fontAlgn="base"/>
            <a:r>
              <a:rPr lang="en-US" dirty="0"/>
              <a:t>Study designs </a:t>
            </a:r>
          </a:p>
          <a:p>
            <a:pPr fontAlgn="base"/>
            <a:r>
              <a:rPr lang="en-US" dirty="0"/>
              <a:t>Directed acyclic graphs (causal diagrams)</a:t>
            </a:r>
          </a:p>
          <a:p>
            <a:pPr fontAlgn="base"/>
            <a:r>
              <a:rPr lang="en-US" dirty="0"/>
              <a:t>Hypothesis testing </a:t>
            </a:r>
            <a:endParaRPr lang="en-US" sz="6000" dirty="0"/>
          </a:p>
          <a:p>
            <a:pPr fontAlgn="base"/>
            <a:r>
              <a:rPr lang="en-US" dirty="0"/>
              <a:t>Effect sizes and p-values </a:t>
            </a:r>
            <a:endParaRPr lang="en-US" sz="6000" dirty="0"/>
          </a:p>
          <a:p>
            <a:pPr fontAlgn="base"/>
            <a:r>
              <a:rPr lang="en-US" dirty="0"/>
              <a:t>Power and type II error rate </a:t>
            </a:r>
            <a:endParaRPr lang="en-US" sz="6000" dirty="0"/>
          </a:p>
          <a:p>
            <a:pPr fontAlgn="base"/>
            <a:r>
              <a:rPr lang="en-US" dirty="0"/>
              <a:t>Bayesian statistics </a:t>
            </a:r>
            <a:endParaRPr lang="en-US" sz="6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5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B46C-2778-4636-B2A4-C35EEA88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 &amp;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4C1A-5781-4794-B9AE-BEABE9694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/>
              <a:t>Causal inference is impossible in observational studies because confounding variables may cause the differences in the behavior of the response variable for different groups.</a:t>
            </a:r>
          </a:p>
          <a:p>
            <a:pPr lvl="1">
              <a:buFont typeface="Gill Sans" panose="020B0502020104020203" pitchFamily="34" charset="-79"/>
              <a:buChar char="–"/>
              <a:defRPr/>
            </a:pPr>
            <a:r>
              <a:rPr lang="en-US" dirty="0"/>
              <a:t>A </a:t>
            </a:r>
            <a:r>
              <a:rPr lang="en-US" b="1" u="sng" dirty="0"/>
              <a:t>confounding variable</a:t>
            </a:r>
            <a:r>
              <a:rPr lang="en-US" dirty="0"/>
              <a:t> is a variable that explains the group a person (e.g. exposure) is in and also the outcome of interest.</a:t>
            </a:r>
          </a:p>
          <a:p>
            <a:pPr lvl="2">
              <a:defRPr/>
            </a:pPr>
            <a:r>
              <a:rPr lang="en-US" dirty="0"/>
              <a:t>e.g., health consciousness is a confounding variable when testing  the relationship between takes vitamins and how often a person gets sick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56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CF53-DAD2-4FC5-8D20-B32C93E8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158D5-589A-402E-ACB8-561FA1CF9021}"/>
              </a:ext>
            </a:extLst>
          </p:cNvPr>
          <p:cNvSpPr txBox="1"/>
          <p:nvPr/>
        </p:nvSpPr>
        <p:spPr>
          <a:xfrm>
            <a:off x="1096963" y="4294137"/>
            <a:ext cx="2501900" cy="1371600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Predictor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2000" b="0" dirty="0"/>
              <a:t>Smoking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2055F-8B07-4344-A3B1-72872ECF7B16}"/>
              </a:ext>
            </a:extLst>
          </p:cNvPr>
          <p:cNvSpPr txBox="1"/>
          <p:nvPr/>
        </p:nvSpPr>
        <p:spPr>
          <a:xfrm>
            <a:off x="5821363" y="4294137"/>
            <a:ext cx="2408237" cy="1371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</a:p>
          <a:p>
            <a:pPr algn="ctr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Forced Expiratory Volume (FEV)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7321293-B2E6-431A-B4B1-BE905CDB08E2}"/>
              </a:ext>
            </a:extLst>
          </p:cNvPr>
          <p:cNvSpPr/>
          <p:nvPr/>
        </p:nvSpPr>
        <p:spPr>
          <a:xfrm>
            <a:off x="4070350" y="4762450"/>
            <a:ext cx="1304925" cy="4349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1A6644-CAA6-43D7-9C45-781FD695E049}"/>
              </a:ext>
            </a:extLst>
          </p:cNvPr>
          <p:cNvSpPr/>
          <p:nvPr/>
        </p:nvSpPr>
        <p:spPr>
          <a:xfrm>
            <a:off x="118533" y="6416301"/>
            <a:ext cx="7984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https://askgoodquestions.blog/2020/03/02/35-statistics-of-illumination-part-4/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CF53-DAD2-4FC5-8D20-B32C93E8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1A6644-CAA6-43D7-9C45-781FD695E049}"/>
              </a:ext>
            </a:extLst>
          </p:cNvPr>
          <p:cNvSpPr/>
          <p:nvPr/>
        </p:nvSpPr>
        <p:spPr>
          <a:xfrm>
            <a:off x="118533" y="6416301"/>
            <a:ext cx="7984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https://askgoodquestions.blog/2020/03/02/35-statistics-of-illumination-part-4/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63688-A6DA-4B9C-B2FC-A578776315E0}"/>
              </a:ext>
            </a:extLst>
          </p:cNvPr>
          <p:cNvSpPr txBox="1"/>
          <p:nvPr/>
        </p:nvSpPr>
        <p:spPr>
          <a:xfrm>
            <a:off x="6682153" y="5424854"/>
            <a:ext cx="500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Conclusion: Smokers have Increased Lung Capacity</a:t>
            </a:r>
          </a:p>
        </p:txBody>
      </p:sp>
      <p:pic>
        <p:nvPicPr>
          <p:cNvPr id="3074" name="Picture 2" descr="https://askgoodquestions.blog/wp-content/uploads/2020/02/fevdotplots.png?w=804">
            <a:extLst>
              <a:ext uri="{FF2B5EF4-FFF2-40B4-BE49-F238E27FC236}">
                <a16:creationId xmlns:a16="http://schemas.microsoft.com/office/drawing/2014/main" id="{DF509EE9-68BE-4FB1-89C2-59F5DC79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68" y="2057400"/>
            <a:ext cx="5997798" cy="384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skgoodquestions.blog/wp-content/uploads/2020/02/fevboxplots-1.png?w=781">
            <a:extLst>
              <a:ext uri="{FF2B5EF4-FFF2-40B4-BE49-F238E27FC236}">
                <a16:creationId xmlns:a16="http://schemas.microsoft.com/office/drawing/2014/main" id="{111935E5-8C16-4934-8D56-E25502A9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32" y="2152806"/>
            <a:ext cx="5383713" cy="324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1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CF53-DAD2-4FC5-8D20-B32C93E8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158D5-589A-402E-ACB8-561FA1CF9021}"/>
              </a:ext>
            </a:extLst>
          </p:cNvPr>
          <p:cNvSpPr txBox="1"/>
          <p:nvPr/>
        </p:nvSpPr>
        <p:spPr>
          <a:xfrm>
            <a:off x="1096963" y="4294137"/>
            <a:ext cx="2501900" cy="1371600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Predictor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2000" b="0" dirty="0"/>
              <a:t>Smoking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2055F-8B07-4344-A3B1-72872ECF7B16}"/>
              </a:ext>
            </a:extLst>
          </p:cNvPr>
          <p:cNvSpPr txBox="1"/>
          <p:nvPr/>
        </p:nvSpPr>
        <p:spPr>
          <a:xfrm>
            <a:off x="5821363" y="4294137"/>
            <a:ext cx="2408237" cy="1371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</a:p>
          <a:p>
            <a:pPr algn="ctr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Forced Expiratory Volume (FEV)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7321293-B2E6-431A-B4B1-BE905CDB08E2}"/>
              </a:ext>
            </a:extLst>
          </p:cNvPr>
          <p:cNvSpPr/>
          <p:nvPr/>
        </p:nvSpPr>
        <p:spPr>
          <a:xfrm>
            <a:off x="4070350" y="4762450"/>
            <a:ext cx="1304925" cy="4349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1A6644-CAA6-43D7-9C45-781FD695E049}"/>
              </a:ext>
            </a:extLst>
          </p:cNvPr>
          <p:cNvSpPr/>
          <p:nvPr/>
        </p:nvSpPr>
        <p:spPr>
          <a:xfrm>
            <a:off x="118533" y="6416301"/>
            <a:ext cx="7984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https://askgoodquestions.blog/2020/03/02/35-statistics-of-illumination-part-4/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A577C-A0EE-4624-8F09-87DAD8A7A90E}"/>
              </a:ext>
            </a:extLst>
          </p:cNvPr>
          <p:cNvSpPr txBox="1"/>
          <p:nvPr/>
        </p:nvSpPr>
        <p:spPr>
          <a:xfrm>
            <a:off x="3613150" y="1773238"/>
            <a:ext cx="2208213" cy="1416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Confounding Variable</a:t>
            </a:r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sp>
        <p:nvSpPr>
          <p:cNvPr id="12" name="Down Arrow 2">
            <a:extLst>
              <a:ext uri="{FF2B5EF4-FFF2-40B4-BE49-F238E27FC236}">
                <a16:creationId xmlns:a16="http://schemas.microsoft.com/office/drawing/2014/main" id="{4BEFAB03-644E-4496-992F-5AA2E947DCEF}"/>
              </a:ext>
            </a:extLst>
          </p:cNvPr>
          <p:cNvSpPr/>
          <p:nvPr/>
        </p:nvSpPr>
        <p:spPr>
          <a:xfrm rot="18217206">
            <a:off x="5236369" y="3155157"/>
            <a:ext cx="484187" cy="9779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8">
            <a:extLst>
              <a:ext uri="{FF2B5EF4-FFF2-40B4-BE49-F238E27FC236}">
                <a16:creationId xmlns:a16="http://schemas.microsoft.com/office/drawing/2014/main" id="{DCF1BBAD-F217-431B-B512-FF2C6A6CAD3E}"/>
              </a:ext>
            </a:extLst>
          </p:cNvPr>
          <p:cNvSpPr/>
          <p:nvPr/>
        </p:nvSpPr>
        <p:spPr>
          <a:xfrm rot="2462000">
            <a:off x="3954463" y="3349625"/>
            <a:ext cx="485775" cy="84137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61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CF53-DAD2-4FC5-8D20-B32C93E8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1A6644-CAA6-43D7-9C45-781FD695E049}"/>
              </a:ext>
            </a:extLst>
          </p:cNvPr>
          <p:cNvSpPr/>
          <p:nvPr/>
        </p:nvSpPr>
        <p:spPr>
          <a:xfrm>
            <a:off x="118533" y="6416301"/>
            <a:ext cx="7984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https://askgoodquestions.blog/2020/03/02/35-statistics-of-illumination-part-4/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2" descr="https://askgoodquestions.blog/wp-content/uploads/2020/02/agehistogrambysmoking.png?w=700">
            <a:extLst>
              <a:ext uri="{FF2B5EF4-FFF2-40B4-BE49-F238E27FC236}">
                <a16:creationId xmlns:a16="http://schemas.microsoft.com/office/drawing/2014/main" id="{6BAD11DF-2B2F-4078-9A97-6FD2B52C5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6" y="1852508"/>
            <a:ext cx="5835078" cy="429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skgoodquestions.blog/wp-content/uploads/2020/02/fevagesmokinglines.png?w=690">
            <a:extLst>
              <a:ext uri="{FF2B5EF4-FFF2-40B4-BE49-F238E27FC236}">
                <a16:creationId xmlns:a16="http://schemas.microsoft.com/office/drawing/2014/main" id="{1FDE4A5D-52A6-4019-97F0-667EBCC28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170" y="1925515"/>
            <a:ext cx="536940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533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BF46-8956-449E-98A6-902410B4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 &amp; Randomized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A372E-D04A-407A-8C30-13B1DD007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/>
              <a:t>Causal inference can be made from randomized experiments but not from observational studies.</a:t>
            </a:r>
          </a:p>
          <a:p>
            <a:pPr lvl="1">
              <a:spcBef>
                <a:spcPts val="2000"/>
              </a:spcBef>
              <a:buFont typeface="Gill Sans" panose="020B0502020104020203" pitchFamily="34" charset="-79"/>
              <a:buChar char="–"/>
              <a:defRPr/>
            </a:pPr>
            <a:r>
              <a:rPr lang="en-US" sz="2200" dirty="0"/>
              <a:t>Randomization ensures that subjects with different features (i.e., confounding variables) are mixed up evenly among the treatment groups</a:t>
            </a:r>
          </a:p>
          <a:p>
            <a:pPr lvl="1">
              <a:spcBef>
                <a:spcPts val="2000"/>
              </a:spcBef>
              <a:buFont typeface="Gill Sans" panose="020B0502020104020203" pitchFamily="34" charset="-79"/>
              <a:buChar char="–"/>
              <a:defRPr/>
            </a:pPr>
            <a:r>
              <a:rPr lang="en-US" sz="2200" dirty="0"/>
              <a:t>Randomized experiments seek to create groups that are totally similar except whether a treatment/exposure is present or absent</a:t>
            </a:r>
          </a:p>
          <a:p>
            <a:pPr lvl="1">
              <a:spcBef>
                <a:spcPts val="2000"/>
              </a:spcBef>
              <a:buFont typeface="Gill Sans" panose="020B0502020104020203" pitchFamily="34" charset="-79"/>
              <a:buChar char="–"/>
              <a:defRPr/>
            </a:pPr>
            <a:r>
              <a:rPr lang="en-US" sz="2200" dirty="0"/>
              <a:t>The possibility that the groups may not end up being very “random” (i.e., groups are not mixed very well) is incorporated into the statistical tools used to express our uncertainty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04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22D6-28EF-4991-B01E-3F973BBC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Diagrams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56BF3-263A-492C-99BD-A4377ECBE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27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6DD29-1D83-4662-8693-37FFB6B5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Acyclic Graphs (DAGs)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C3EFD-157C-42A0-8A17-CF334609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illustrate sources of bias (e.g., confounding) and other threats to validity (e.g., selection bias, measurement error)</a:t>
            </a:r>
          </a:p>
          <a:p>
            <a:r>
              <a:rPr lang="en-US" dirty="0"/>
              <a:t>Visualize direction and flow of association (both causal and non-causal)</a:t>
            </a:r>
          </a:p>
          <a:p>
            <a:r>
              <a:rPr lang="en-US" dirty="0"/>
              <a:t>Summarizes and informs the analytical approach</a:t>
            </a:r>
          </a:p>
          <a:p>
            <a:r>
              <a:rPr lang="en-US" dirty="0"/>
              <a:t>Keeps you anchored to your research question</a:t>
            </a:r>
          </a:p>
          <a:p>
            <a:r>
              <a:rPr lang="en-US" dirty="0"/>
              <a:t>If interested in building your own DAG: </a:t>
            </a:r>
            <a:r>
              <a:rPr lang="en-US" dirty="0">
                <a:hlinkClick r:id="rId2"/>
              </a:rPr>
              <a:t>https://www.dagitty.net/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37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82A8-ED63-4871-87FB-60A22FCE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85A6-3DB1-41A6-9C1C-55BEEF4FD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 of a DAG </a:t>
            </a:r>
          </a:p>
          <a:p>
            <a:pPr lvl="1"/>
            <a:r>
              <a:rPr lang="en-US" dirty="0"/>
              <a:t>Confounder</a:t>
            </a:r>
          </a:p>
          <a:p>
            <a:pPr lvl="1"/>
            <a:r>
              <a:rPr lang="en-US" dirty="0"/>
              <a:t>Precision Covariate</a:t>
            </a:r>
          </a:p>
          <a:p>
            <a:pPr lvl="1"/>
            <a:r>
              <a:rPr lang="en-US" dirty="0"/>
              <a:t>Mediator</a:t>
            </a:r>
          </a:p>
          <a:p>
            <a:pPr lvl="1"/>
            <a:r>
              <a:rPr lang="en-US" dirty="0"/>
              <a:t>Effect modifier</a:t>
            </a:r>
          </a:p>
          <a:p>
            <a:pPr lvl="1"/>
            <a:r>
              <a:rPr lang="en-US" dirty="0"/>
              <a:t>Collider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07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1A7E-920A-4FE5-85BD-F66CE1BD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Backbone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57B26C99-1609-43AE-A483-AADFF0F627AD}"/>
              </a:ext>
            </a:extLst>
          </p:cNvPr>
          <p:cNvSpPr txBox="1"/>
          <p:nvPr/>
        </p:nvSpPr>
        <p:spPr>
          <a:xfrm>
            <a:off x="1465323" y="230065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8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6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4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92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90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88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86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847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Cause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Risk factor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Antecedent event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Ancestor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Treatment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Independent variable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Predictor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Correlate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Determinant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Explanatory variable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X-variable</a:t>
            </a:r>
          </a:p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3D9E8922-3E14-4DB7-A001-3877B1FAD5C5}"/>
              </a:ext>
            </a:extLst>
          </p:cNvPr>
          <p:cNvSpPr txBox="1"/>
          <p:nvPr/>
        </p:nvSpPr>
        <p:spPr>
          <a:xfrm>
            <a:off x="7204545" y="2286539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8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6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4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92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90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88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86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847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Effect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Disease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Event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Result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Case status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Dependent variable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Y-variable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951454E-A5C9-40AF-A3C4-DE6FBACEBA7F}"/>
              </a:ext>
            </a:extLst>
          </p:cNvPr>
          <p:cNvSpPr txBox="1"/>
          <p:nvPr/>
        </p:nvSpPr>
        <p:spPr>
          <a:xfrm>
            <a:off x="1465323" y="1665962"/>
            <a:ext cx="1981200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8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6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4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92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90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88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86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847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Exposure (E)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389ADB6-2519-421E-9A58-76E2DB9AFE17}"/>
              </a:ext>
            </a:extLst>
          </p:cNvPr>
          <p:cNvSpPr txBox="1"/>
          <p:nvPr/>
        </p:nvSpPr>
        <p:spPr>
          <a:xfrm>
            <a:off x="7104125" y="1665962"/>
            <a:ext cx="1981200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8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6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4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92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90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88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86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847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Outcome (D)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428632-BDC1-4E9A-A9F5-B7037BD913C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46523" y="1904489"/>
            <a:ext cx="36576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3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CBF0-9556-459D-BD7E-1A04AC8F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7BB96-25E6-4CDD-8A9F-0A7750A2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6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6ED7-CDC9-4573-94D0-EB5002CD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Feedback Loops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77CE39F-A10D-4EA9-8D78-2F096CF148C0}"/>
              </a:ext>
            </a:extLst>
          </p:cNvPr>
          <p:cNvSpPr txBox="1"/>
          <p:nvPr/>
        </p:nvSpPr>
        <p:spPr>
          <a:xfrm>
            <a:off x="3107055" y="2466174"/>
            <a:ext cx="1981200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8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6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4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92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90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88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86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847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94A3D96-1DC2-4FE4-8A56-1D346F23320F}"/>
              </a:ext>
            </a:extLst>
          </p:cNvPr>
          <p:cNvSpPr txBox="1"/>
          <p:nvPr/>
        </p:nvSpPr>
        <p:spPr>
          <a:xfrm>
            <a:off x="7103745" y="2499560"/>
            <a:ext cx="1981200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80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6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42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92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904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88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866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847" algn="l" defTabSz="91396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E3A6C7-E42D-40FC-A50F-CA7ECC1E4F0A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5122545" y="2738088"/>
            <a:ext cx="1981200" cy="1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7">
            <a:extLst>
              <a:ext uri="{FF2B5EF4-FFF2-40B4-BE49-F238E27FC236}">
                <a16:creationId xmlns:a16="http://schemas.microsoft.com/office/drawing/2014/main" id="{75366AF2-7610-4D73-808C-8172EBDB1C86}"/>
              </a:ext>
            </a:extLst>
          </p:cNvPr>
          <p:cNvSpPr/>
          <p:nvPr/>
        </p:nvSpPr>
        <p:spPr>
          <a:xfrm>
            <a:off x="4139565" y="3021281"/>
            <a:ext cx="4000500" cy="1097302"/>
          </a:xfrm>
          <a:custGeom>
            <a:avLst/>
            <a:gdLst>
              <a:gd name="connsiteX0" fmla="*/ 4000500 w 4000500"/>
              <a:gd name="connsiteY0" fmla="*/ 0 h 1097302"/>
              <a:gd name="connsiteX1" fmla="*/ 2160270 w 4000500"/>
              <a:gd name="connsiteY1" fmla="*/ 1097280 h 1097302"/>
              <a:gd name="connsiteX2" fmla="*/ 11430 w 4000500"/>
              <a:gd name="connsiteY2" fmla="*/ 34290 h 1097302"/>
              <a:gd name="connsiteX3" fmla="*/ 11430 w 4000500"/>
              <a:gd name="connsiteY3" fmla="*/ 34290 h 1097302"/>
              <a:gd name="connsiteX4" fmla="*/ 11430 w 4000500"/>
              <a:gd name="connsiteY4" fmla="*/ 34290 h 1097302"/>
              <a:gd name="connsiteX5" fmla="*/ 0 w 4000500"/>
              <a:gd name="connsiteY5" fmla="*/ 68580 h 109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0500" h="1097302">
                <a:moveTo>
                  <a:pt x="4000500" y="0"/>
                </a:moveTo>
                <a:cubicBezTo>
                  <a:pt x="3412807" y="545782"/>
                  <a:pt x="2825115" y="1091565"/>
                  <a:pt x="2160270" y="1097280"/>
                </a:cubicBezTo>
                <a:cubicBezTo>
                  <a:pt x="1495425" y="1102995"/>
                  <a:pt x="11430" y="34290"/>
                  <a:pt x="11430" y="34290"/>
                </a:cubicBezTo>
                <a:lnTo>
                  <a:pt x="11430" y="34290"/>
                </a:lnTo>
                <a:lnTo>
                  <a:pt x="11430" y="34290"/>
                </a:lnTo>
                <a:lnTo>
                  <a:pt x="0" y="68580"/>
                </a:lnTo>
              </a:path>
            </a:pathLst>
          </a:custGeom>
          <a:noFill/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980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962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942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924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904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886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8866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847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&quot;No&quot; Symbol 8">
            <a:extLst>
              <a:ext uri="{FF2B5EF4-FFF2-40B4-BE49-F238E27FC236}">
                <a16:creationId xmlns:a16="http://schemas.microsoft.com/office/drawing/2014/main" id="{B8517A4E-71C6-478F-859F-ECC9F0AA8937}"/>
              </a:ext>
            </a:extLst>
          </p:cNvPr>
          <p:cNvSpPr/>
          <p:nvPr/>
        </p:nvSpPr>
        <p:spPr>
          <a:xfrm>
            <a:off x="4253865" y="3066263"/>
            <a:ext cx="3886200" cy="1325563"/>
          </a:xfrm>
          <a:prstGeom prst="noSmoking">
            <a:avLst>
              <a:gd name="adj" fmla="val 408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980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962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942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924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4904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1886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8866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5847" algn="l" defTabSz="91396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D02F7-54EA-4D57-A454-EB0C25628429}"/>
              </a:ext>
            </a:extLst>
          </p:cNvPr>
          <p:cNvSpPr txBox="1"/>
          <p:nvPr/>
        </p:nvSpPr>
        <p:spPr>
          <a:xfrm>
            <a:off x="812800" y="4140200"/>
            <a:ext cx="342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in biological systems there are many feedback loops</a:t>
            </a:r>
          </a:p>
          <a:p>
            <a:endParaRPr lang="en-US" dirty="0"/>
          </a:p>
          <a:p>
            <a:r>
              <a:rPr lang="en-US" dirty="0"/>
              <a:t>Way to think about these variables in DAG form would be to specify a time (e.g. variable at time A, B…)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4EA28-B3F7-4450-9F3D-163E71E9E4A2}"/>
              </a:ext>
            </a:extLst>
          </p:cNvPr>
          <p:cNvSpPr txBox="1"/>
          <p:nvPr/>
        </p:nvSpPr>
        <p:spPr>
          <a:xfrm>
            <a:off x="829733" y="1490133"/>
            <a:ext cx="23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Directed</a:t>
            </a:r>
            <a:r>
              <a:rPr lang="en-US" dirty="0"/>
              <a:t> Acyclic Graphs</a:t>
            </a:r>
          </a:p>
        </p:txBody>
      </p:sp>
    </p:spTree>
    <p:extLst>
      <p:ext uri="{BB962C8B-B14F-4D97-AF65-F5344CB8AC3E}">
        <p14:creationId xmlns:p14="http://schemas.microsoft.com/office/powerpoint/2010/main" val="60880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 vert="horz" lIns="91396" tIns="45698" rIns="91396" bIns="45698" rtlCol="0" anchor="ctr">
            <a:normAutofit lnSpcReduction="10000"/>
          </a:bodyPr>
          <a:lstStyle>
            <a:lvl1pPr algn="ctr" defTabSz="91396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39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Basic elements of a DAG</a:t>
            </a:r>
          </a:p>
          <a:p>
            <a:pPr marL="0" marR="0" lvl="0" indent="0" algn="l" defTabSz="9139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900" dirty="0"/>
              <a:t>&amp; how they relate to causal inference</a:t>
            </a:r>
            <a:endParaRPr kumimoji="0" lang="en-US" sz="29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744581"/>
            <a:ext cx="10972800" cy="4525963"/>
          </a:xfrm>
        </p:spPr>
        <p:txBody>
          <a:bodyPr/>
          <a:lstStyle/>
          <a:p>
            <a:r>
              <a:rPr lang="en-US" dirty="0"/>
              <a:t>Confounder</a:t>
            </a:r>
          </a:p>
          <a:p>
            <a:r>
              <a:rPr lang="en-US" dirty="0"/>
              <a:t>Precision covariate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Mediator</a:t>
            </a:r>
          </a:p>
          <a:p>
            <a:r>
              <a:rPr lang="en-US" dirty="0"/>
              <a:t>Effect modifier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Collider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C3D39-C41E-450B-87EA-66E4BB38DAE4}"/>
              </a:ext>
            </a:extLst>
          </p:cNvPr>
          <p:cNvGrpSpPr/>
          <p:nvPr/>
        </p:nvGrpSpPr>
        <p:grpSpPr>
          <a:xfrm>
            <a:off x="3581400" y="1723627"/>
            <a:ext cx="8483602" cy="1200329"/>
            <a:chOff x="3581400" y="1723627"/>
            <a:chExt cx="8483602" cy="1200329"/>
          </a:xfrm>
        </p:grpSpPr>
        <p:grpSp>
          <p:nvGrpSpPr>
            <p:cNvPr id="6" name="Group 5"/>
            <p:cNvGrpSpPr/>
            <p:nvPr/>
          </p:nvGrpSpPr>
          <p:grpSpPr>
            <a:xfrm>
              <a:off x="4521202" y="1723627"/>
              <a:ext cx="7543800" cy="1200329"/>
              <a:chOff x="4419600" y="1579247"/>
              <a:chExt cx="7467600" cy="1200329"/>
            </a:xfrm>
          </p:grpSpPr>
          <p:sp>
            <p:nvSpPr>
              <p:cNvPr id="3" name="Right Brace 2"/>
              <p:cNvSpPr/>
              <p:nvPr/>
            </p:nvSpPr>
            <p:spPr>
              <a:xfrm>
                <a:off x="4419600" y="1752600"/>
                <a:ext cx="228600" cy="838200"/>
              </a:xfrm>
              <a:prstGeom prst="rightBrac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4903346" y="1579247"/>
                <a:ext cx="698385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Accounting for these variables promotes </a:t>
                </a:r>
                <a:r>
                  <a:rPr lang="en-US" i="1" u="sng" dirty="0"/>
                  <a:t>exchangeability</a:t>
                </a:r>
                <a:r>
                  <a:rPr lang="en-US" i="1" dirty="0"/>
                  <a:t> between exposed &amp; unexposed groups, and enhances </a:t>
                </a:r>
                <a:r>
                  <a:rPr lang="en-US" i="1" u="sng" dirty="0"/>
                  <a:t>internal validity</a:t>
                </a:r>
              </a:p>
              <a:p>
                <a:r>
                  <a:rPr lang="en-US" i="1" dirty="0"/>
                  <a:t>Accounting for confounders </a:t>
                </a:r>
                <a:r>
                  <a:rPr lang="en-US" i="1" u="sng" dirty="0"/>
                  <a:t>controls bias</a:t>
                </a:r>
                <a:r>
                  <a:rPr lang="en-US" i="1" dirty="0"/>
                  <a:t>; accounting for precision covariates </a:t>
                </a:r>
                <a:r>
                  <a:rPr lang="en-US" i="1" u="sng" dirty="0"/>
                  <a:t>controls for measurement error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DA745A-8A9E-45F5-BA1F-F158AC01C1BD}"/>
                </a:ext>
              </a:extLst>
            </p:cNvPr>
            <p:cNvSpPr/>
            <p:nvPr/>
          </p:nvSpPr>
          <p:spPr>
            <a:xfrm>
              <a:off x="3581400" y="1905000"/>
              <a:ext cx="135466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00FF00"/>
                  </a:solidFill>
                </a:rPr>
                <a:t>✓</a:t>
              </a:r>
              <a:endParaRPr lang="en-US" sz="4800" dirty="0">
                <a:solidFill>
                  <a:srgbClr val="00FF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76AC19-3E0B-4A17-9AEC-1734708C69F4}"/>
              </a:ext>
            </a:extLst>
          </p:cNvPr>
          <p:cNvGrpSpPr/>
          <p:nvPr/>
        </p:nvGrpSpPr>
        <p:grpSpPr>
          <a:xfrm>
            <a:off x="2861732" y="3744158"/>
            <a:ext cx="8844729" cy="1021459"/>
            <a:chOff x="2861732" y="3744158"/>
            <a:chExt cx="8844729" cy="1021459"/>
          </a:xfrm>
        </p:grpSpPr>
        <p:grpSp>
          <p:nvGrpSpPr>
            <p:cNvPr id="12" name="Group 11"/>
            <p:cNvGrpSpPr/>
            <p:nvPr/>
          </p:nvGrpSpPr>
          <p:grpSpPr>
            <a:xfrm>
              <a:off x="4521202" y="3744158"/>
              <a:ext cx="7185259" cy="1021459"/>
              <a:chOff x="4419600" y="3337307"/>
              <a:chExt cx="7185259" cy="1021459"/>
            </a:xfrm>
          </p:grpSpPr>
          <p:sp>
            <p:nvSpPr>
              <p:cNvPr id="7" name="Right Brace 6"/>
              <p:cNvSpPr/>
              <p:nvPr/>
            </p:nvSpPr>
            <p:spPr>
              <a:xfrm>
                <a:off x="4419600" y="3337307"/>
                <a:ext cx="228600" cy="838200"/>
              </a:xfrm>
              <a:prstGeom prst="rightBrac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903346" y="3435436"/>
                <a:ext cx="670151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Whether you deal with these types of variables in an analysis </a:t>
                </a:r>
                <a:r>
                  <a:rPr lang="en-US" i="1" u="sng" dirty="0"/>
                  <a:t>depends on your research question</a:t>
                </a:r>
              </a:p>
              <a:p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10090F-D1B7-492A-B7AE-29B4F6BC2168}"/>
                </a:ext>
              </a:extLst>
            </p:cNvPr>
            <p:cNvSpPr/>
            <p:nvPr/>
          </p:nvSpPr>
          <p:spPr>
            <a:xfrm>
              <a:off x="2861732" y="3920066"/>
              <a:ext cx="24553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Maybe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849E3A-9861-4C16-B012-CA87DC02CD8B}"/>
              </a:ext>
            </a:extLst>
          </p:cNvPr>
          <p:cNvGrpSpPr/>
          <p:nvPr/>
        </p:nvGrpSpPr>
        <p:grpSpPr>
          <a:xfrm>
            <a:off x="3835402" y="5266269"/>
            <a:ext cx="7848600" cy="969496"/>
            <a:chOff x="3835402" y="5266269"/>
            <a:chExt cx="7848600" cy="969496"/>
          </a:xfrm>
        </p:grpSpPr>
        <p:grpSp>
          <p:nvGrpSpPr>
            <p:cNvPr id="13" name="Group 12"/>
            <p:cNvGrpSpPr/>
            <p:nvPr/>
          </p:nvGrpSpPr>
          <p:grpSpPr>
            <a:xfrm>
              <a:off x="4521202" y="5266269"/>
              <a:ext cx="7162800" cy="969496"/>
              <a:chOff x="4419600" y="5184885"/>
              <a:chExt cx="7162800" cy="969496"/>
            </a:xfrm>
          </p:grpSpPr>
          <p:sp>
            <p:nvSpPr>
              <p:cNvPr id="9" name="Right Brace 8"/>
              <p:cNvSpPr/>
              <p:nvPr/>
            </p:nvSpPr>
            <p:spPr>
              <a:xfrm>
                <a:off x="4419600" y="5433280"/>
                <a:ext cx="228600" cy="451250"/>
              </a:xfrm>
              <a:prstGeom prst="rightBrac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880887" y="5184885"/>
                <a:ext cx="6701513" cy="969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900" i="1" dirty="0"/>
                  <a:t>Colliders present a selection bias issue</a:t>
                </a:r>
              </a:p>
              <a:p>
                <a:r>
                  <a:rPr lang="en-US" sz="1900" i="1" dirty="0"/>
                  <a:t>Conditioning on a collider is a threat to both </a:t>
                </a:r>
                <a:r>
                  <a:rPr lang="en-US" sz="1900" i="1" u="sng" dirty="0"/>
                  <a:t>internal</a:t>
                </a:r>
                <a:r>
                  <a:rPr lang="en-US" sz="1900" i="1" dirty="0"/>
                  <a:t> and </a:t>
                </a:r>
                <a:r>
                  <a:rPr lang="en-US" sz="1900" i="1" u="sng" dirty="0"/>
                  <a:t>external validity</a:t>
                </a:r>
              </a:p>
            </p:txBody>
          </p:sp>
        </p:grpSp>
        <p:pic>
          <p:nvPicPr>
            <p:cNvPr id="21" name="Graphic 20" descr="Close">
              <a:extLst>
                <a:ext uri="{FF2B5EF4-FFF2-40B4-BE49-F238E27FC236}">
                  <a16:creationId xmlns:a16="http://schemas.microsoft.com/office/drawing/2014/main" id="{A7C7661A-3DCA-4BB0-9D60-596C555CD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35402" y="5452534"/>
              <a:ext cx="524932" cy="52493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409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98"/>
    </mc:Choice>
    <mc:Fallback xmlns="">
      <p:transition spd="slow" advTm="106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Confounder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24200" y="3048000"/>
            <a:ext cx="5943600" cy="477054"/>
            <a:chOff x="3124200" y="3048000"/>
            <a:chExt cx="5943600" cy="477054"/>
          </a:xfrm>
        </p:grpSpPr>
        <p:sp>
          <p:nvSpPr>
            <p:cNvPr id="5" name="TextBox 4"/>
            <p:cNvSpPr txBox="1"/>
            <p:nvPr/>
          </p:nvSpPr>
          <p:spPr>
            <a:xfrm>
              <a:off x="3124200" y="3048000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86600" y="3048000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cxnSp>
          <p:nvCxnSpPr>
            <p:cNvPr id="8" name="Straight Arrow Connector 7"/>
            <p:cNvCxnSpPr>
              <a:stCxn id="5" idx="3"/>
              <a:endCxn id="6" idx="1"/>
            </p:cNvCxnSpPr>
            <p:nvPr/>
          </p:nvCxnSpPr>
          <p:spPr>
            <a:xfrm>
              <a:off x="5105400" y="3286527"/>
              <a:ext cx="19812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114800" y="3525054"/>
            <a:ext cx="3962400" cy="1662642"/>
            <a:chOff x="4114800" y="3525054"/>
            <a:chExt cx="3962400" cy="1662642"/>
          </a:xfrm>
        </p:grpSpPr>
        <p:sp>
          <p:nvSpPr>
            <p:cNvPr id="7" name="TextBox 6"/>
            <p:cNvSpPr txBox="1"/>
            <p:nvPr/>
          </p:nvSpPr>
          <p:spPr>
            <a:xfrm>
              <a:off x="5000410" y="4710642"/>
              <a:ext cx="2221653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Confounder</a:t>
              </a:r>
            </a:p>
          </p:txBody>
        </p:sp>
        <p:cxnSp>
          <p:nvCxnSpPr>
            <p:cNvPr id="9" name="Straight Arrow Connector 8"/>
            <p:cNvCxnSpPr>
              <a:stCxn id="7" idx="3"/>
              <a:endCxn id="6" idx="2"/>
            </p:cNvCxnSpPr>
            <p:nvPr/>
          </p:nvCxnSpPr>
          <p:spPr>
            <a:xfrm flipV="1">
              <a:off x="7222063" y="3525054"/>
              <a:ext cx="855137" cy="142411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1"/>
              <a:endCxn id="5" idx="2"/>
            </p:cNvCxnSpPr>
            <p:nvPr/>
          </p:nvCxnSpPr>
          <p:spPr>
            <a:xfrm flipH="1" flipV="1">
              <a:off x="4114800" y="3525054"/>
              <a:ext cx="885610" cy="142411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41369" y="1599916"/>
            <a:ext cx="6985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 variable that is associated with the exposure (but not affected by the exposure), and a potential determinant of the outcome. </a:t>
            </a:r>
          </a:p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“A shared common cause of E and D.”</a:t>
            </a:r>
          </a:p>
        </p:txBody>
      </p:sp>
    </p:spTree>
    <p:extLst>
      <p:ext uri="{BB962C8B-B14F-4D97-AF65-F5344CB8AC3E}">
        <p14:creationId xmlns:p14="http://schemas.microsoft.com/office/powerpoint/2010/main" val="291569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727435" y="3048000"/>
            <a:ext cx="6340365" cy="501732"/>
            <a:chOff x="2727435" y="3048000"/>
            <a:chExt cx="6340365" cy="501732"/>
          </a:xfrm>
        </p:grpSpPr>
        <p:sp>
          <p:nvSpPr>
            <p:cNvPr id="5" name="TextBox 4"/>
            <p:cNvSpPr txBox="1"/>
            <p:nvPr/>
          </p:nvSpPr>
          <p:spPr>
            <a:xfrm>
              <a:off x="2727435" y="3072678"/>
              <a:ext cx="2377966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Eating ice cream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86600" y="3048000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Drowning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16418" y="3525054"/>
            <a:ext cx="4160782" cy="1654176"/>
            <a:chOff x="3916418" y="3525054"/>
            <a:chExt cx="4160782" cy="1654176"/>
          </a:xfrm>
        </p:grpSpPr>
        <p:sp>
          <p:nvSpPr>
            <p:cNvPr id="7" name="TextBox 6"/>
            <p:cNvSpPr txBox="1"/>
            <p:nvPr/>
          </p:nvSpPr>
          <p:spPr>
            <a:xfrm>
              <a:off x="5110480" y="4702176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Season</a:t>
              </a:r>
            </a:p>
          </p:txBody>
        </p:sp>
        <p:cxnSp>
          <p:nvCxnSpPr>
            <p:cNvPr id="9" name="Straight Arrow Connector 8"/>
            <p:cNvCxnSpPr>
              <a:endCxn id="6" idx="2"/>
            </p:cNvCxnSpPr>
            <p:nvPr/>
          </p:nvCxnSpPr>
          <p:spPr>
            <a:xfrm flipV="1">
              <a:off x="7086600" y="3525054"/>
              <a:ext cx="990600" cy="14156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1"/>
              <a:endCxn id="5" idx="2"/>
            </p:cNvCxnSpPr>
            <p:nvPr/>
          </p:nvCxnSpPr>
          <p:spPr>
            <a:xfrm flipH="1" flipV="1">
              <a:off x="3916418" y="3549732"/>
              <a:ext cx="1194062" cy="13909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 vert="horz" lIns="91396" tIns="45698" rIns="91396" bIns="45698" rtlCol="0" anchor="ctr">
            <a:normAutofit fontScale="97500"/>
          </a:bodyPr>
          <a:lstStyle>
            <a:lvl1pPr algn="ctr" defTabSz="91396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39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Confounder Example</a:t>
            </a:r>
            <a:endParaRPr kumimoji="0" lang="en-US" sz="4400" b="0" i="1" u="sng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534060" y="1970191"/>
            <a:ext cx="3011446" cy="909061"/>
            <a:chOff x="4688066" y="1970191"/>
            <a:chExt cx="3011446" cy="909061"/>
          </a:xfrm>
        </p:grpSpPr>
        <p:sp>
          <p:nvSpPr>
            <p:cNvPr id="14" name="Left Brace 13"/>
            <p:cNvSpPr/>
            <p:nvPr/>
          </p:nvSpPr>
          <p:spPr>
            <a:xfrm rot="5400000">
              <a:off x="5922119" y="1101859"/>
              <a:ext cx="543340" cy="3011446"/>
            </a:xfrm>
            <a:prstGeom prst="leftBrace">
              <a:avLst>
                <a:gd name="adj1" fmla="val 71748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32103" y="1970191"/>
              <a:ext cx="2723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Positive association – why?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350994" y="2694586"/>
            <a:ext cx="104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Exposure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98139" y="2694586"/>
            <a:ext cx="105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92909" y="5152250"/>
            <a:ext cx="129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Confounder</a:t>
            </a:r>
          </a:p>
        </p:txBody>
      </p:sp>
    </p:spTree>
    <p:extLst>
      <p:ext uri="{BB962C8B-B14F-4D97-AF65-F5344CB8AC3E}">
        <p14:creationId xmlns:p14="http://schemas.microsoft.com/office/powerpoint/2010/main" val="1195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 vert="horz" lIns="91396" tIns="45698" rIns="91396" bIns="45698" rtlCol="0" anchor="ctr">
            <a:normAutofit fontScale="97500"/>
          </a:bodyPr>
          <a:lstStyle>
            <a:lvl1pPr algn="ctr" defTabSz="91396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39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Confounder Example</a:t>
            </a:r>
            <a:endParaRPr kumimoji="0" lang="en-US" sz="4400" b="0" i="1" u="sng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>
            <a:off x="3200401" y="2829829"/>
            <a:ext cx="6059102" cy="3397716"/>
          </a:xfrm>
          <a:prstGeom prst="bentConnector3">
            <a:avLst>
              <a:gd name="adj1" fmla="val 9988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1654811" y="4206924"/>
            <a:ext cx="2332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# </a:t>
            </a:r>
            <a:r>
              <a:rPr lang="en-US" dirty="0">
                <a:latin typeface="Calibri"/>
              </a:rPr>
              <a:t>Cases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drowning per week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73717" y="6250476"/>
            <a:ext cx="231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Eating ice cream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70203" y="5779906"/>
            <a:ext cx="182880" cy="163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38029" y="5472364"/>
            <a:ext cx="182880" cy="163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57047" y="5222107"/>
            <a:ext cx="182880" cy="163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15544" y="5164757"/>
            <a:ext cx="182880" cy="163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148487" y="5614336"/>
            <a:ext cx="182880" cy="163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95652" y="5472364"/>
            <a:ext cx="182880" cy="163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14670" y="5554581"/>
            <a:ext cx="182880" cy="163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38029" y="5779906"/>
            <a:ext cx="182880" cy="163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Isosceles Triangle 36"/>
          <p:cNvSpPr/>
          <p:nvPr/>
        </p:nvSpPr>
        <p:spPr>
          <a:xfrm>
            <a:off x="7652084" y="2906829"/>
            <a:ext cx="231007" cy="22138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Isosceles Triangle 37"/>
          <p:cNvSpPr/>
          <p:nvPr/>
        </p:nvSpPr>
        <p:spPr>
          <a:xfrm>
            <a:off x="7966729" y="3128211"/>
            <a:ext cx="231007" cy="22138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Isosceles Triangle 38"/>
          <p:cNvSpPr/>
          <p:nvPr/>
        </p:nvSpPr>
        <p:spPr>
          <a:xfrm>
            <a:off x="7652084" y="3433011"/>
            <a:ext cx="231007" cy="22138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Isosceles Triangle 39"/>
          <p:cNvSpPr/>
          <p:nvPr/>
        </p:nvSpPr>
        <p:spPr>
          <a:xfrm>
            <a:off x="8340289" y="3125003"/>
            <a:ext cx="231007" cy="22138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Isosceles Triangle 40"/>
          <p:cNvSpPr/>
          <p:nvPr/>
        </p:nvSpPr>
        <p:spPr>
          <a:xfrm>
            <a:off x="8192923" y="3449054"/>
            <a:ext cx="231007" cy="22138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8598345" y="3072301"/>
            <a:ext cx="231007" cy="22138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Isosceles Triangle 42"/>
          <p:cNvSpPr/>
          <p:nvPr/>
        </p:nvSpPr>
        <p:spPr>
          <a:xfrm>
            <a:off x="8618258" y="3449054"/>
            <a:ext cx="231007" cy="22138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Isosceles Triangle 43"/>
          <p:cNvSpPr/>
          <p:nvPr/>
        </p:nvSpPr>
        <p:spPr>
          <a:xfrm>
            <a:off x="7439417" y="3293683"/>
            <a:ext cx="231007" cy="22138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255394" y="5053263"/>
            <a:ext cx="221381" cy="168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613567" y="5005940"/>
            <a:ext cx="221381" cy="168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522780" y="5328387"/>
            <a:ext cx="221381" cy="168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841798" y="5202528"/>
            <a:ext cx="221381" cy="168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279453" y="5499038"/>
            <a:ext cx="221381" cy="168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800525" y="5497231"/>
            <a:ext cx="221381" cy="168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Explosion 1 51"/>
          <p:cNvSpPr/>
          <p:nvPr/>
        </p:nvSpPr>
        <p:spPr>
          <a:xfrm>
            <a:off x="6553416" y="4899259"/>
            <a:ext cx="270895" cy="275525"/>
          </a:xfrm>
          <a:prstGeom prst="irregularSeal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Explosion 1 52"/>
          <p:cNvSpPr/>
          <p:nvPr/>
        </p:nvSpPr>
        <p:spPr>
          <a:xfrm>
            <a:off x="6684701" y="5190624"/>
            <a:ext cx="270895" cy="275525"/>
          </a:xfrm>
          <a:prstGeom prst="irregularSeal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Explosion 1 53"/>
          <p:cNvSpPr/>
          <p:nvPr/>
        </p:nvSpPr>
        <p:spPr>
          <a:xfrm>
            <a:off x="6923862" y="5033611"/>
            <a:ext cx="270895" cy="275525"/>
          </a:xfrm>
          <a:prstGeom prst="irregularSeal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7239371" y="4971047"/>
            <a:ext cx="270895" cy="275525"/>
          </a:xfrm>
          <a:prstGeom prst="irregularSeal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Explosion 1 55"/>
          <p:cNvSpPr/>
          <p:nvPr/>
        </p:nvSpPr>
        <p:spPr>
          <a:xfrm>
            <a:off x="7158860" y="5247974"/>
            <a:ext cx="270895" cy="275525"/>
          </a:xfrm>
          <a:prstGeom prst="irregularSeal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7493956" y="5149187"/>
            <a:ext cx="270895" cy="275525"/>
          </a:xfrm>
          <a:prstGeom prst="irregularSeal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3738029" y="3670436"/>
            <a:ext cx="5111236" cy="219128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269931" y="2588387"/>
            <a:ext cx="231246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Positive association between eating ice cream and drowning</a:t>
            </a:r>
          </a:p>
        </p:txBody>
      </p:sp>
    </p:spTree>
    <p:extLst>
      <p:ext uri="{BB962C8B-B14F-4D97-AF65-F5344CB8AC3E}">
        <p14:creationId xmlns:p14="http://schemas.microsoft.com/office/powerpoint/2010/main" val="32331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 vert="horz" lIns="91396" tIns="45698" rIns="91396" bIns="45698" rtlCol="0" anchor="ctr">
            <a:normAutofit fontScale="97500"/>
          </a:bodyPr>
          <a:lstStyle>
            <a:lvl1pPr algn="ctr" defTabSz="91396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39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Confounder</a:t>
            </a:r>
            <a:endParaRPr kumimoji="0" lang="en-US" sz="4400" b="0" i="1" u="sng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>
            <a:off x="3200401" y="2829829"/>
            <a:ext cx="6059102" cy="3397716"/>
          </a:xfrm>
          <a:prstGeom prst="bentConnector3">
            <a:avLst>
              <a:gd name="adj1" fmla="val 9988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2164883" y="4344021"/>
            <a:ext cx="155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Drowning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73717" y="6250476"/>
            <a:ext cx="231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Eating ice cream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70203" y="5779906"/>
            <a:ext cx="182880" cy="1636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38029" y="5472364"/>
            <a:ext cx="182880" cy="1636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57047" y="5222107"/>
            <a:ext cx="182880" cy="1636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15544" y="5164757"/>
            <a:ext cx="182880" cy="1636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148487" y="5614336"/>
            <a:ext cx="182880" cy="1636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95652" y="5472364"/>
            <a:ext cx="182880" cy="1636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14670" y="5554581"/>
            <a:ext cx="182880" cy="1636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38029" y="5779906"/>
            <a:ext cx="182880" cy="1636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Isosceles Triangle 36"/>
          <p:cNvSpPr/>
          <p:nvPr/>
        </p:nvSpPr>
        <p:spPr>
          <a:xfrm>
            <a:off x="7652084" y="2906829"/>
            <a:ext cx="231007" cy="22138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Isosceles Triangle 37"/>
          <p:cNvSpPr/>
          <p:nvPr/>
        </p:nvSpPr>
        <p:spPr>
          <a:xfrm>
            <a:off x="7966729" y="3128211"/>
            <a:ext cx="231007" cy="22138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Isosceles Triangle 38"/>
          <p:cNvSpPr/>
          <p:nvPr/>
        </p:nvSpPr>
        <p:spPr>
          <a:xfrm>
            <a:off x="7652084" y="3433011"/>
            <a:ext cx="231007" cy="22138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Isosceles Triangle 39"/>
          <p:cNvSpPr/>
          <p:nvPr/>
        </p:nvSpPr>
        <p:spPr>
          <a:xfrm>
            <a:off x="8340289" y="3125003"/>
            <a:ext cx="231007" cy="22138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Isosceles Triangle 40"/>
          <p:cNvSpPr/>
          <p:nvPr/>
        </p:nvSpPr>
        <p:spPr>
          <a:xfrm>
            <a:off x="8192923" y="3449054"/>
            <a:ext cx="231007" cy="22138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8598345" y="3072301"/>
            <a:ext cx="231007" cy="22138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Isosceles Triangle 42"/>
          <p:cNvSpPr/>
          <p:nvPr/>
        </p:nvSpPr>
        <p:spPr>
          <a:xfrm>
            <a:off x="8618258" y="3449054"/>
            <a:ext cx="231007" cy="22138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Isosceles Triangle 43"/>
          <p:cNvSpPr/>
          <p:nvPr/>
        </p:nvSpPr>
        <p:spPr>
          <a:xfrm>
            <a:off x="7439417" y="3293683"/>
            <a:ext cx="231007" cy="22138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255394" y="5053263"/>
            <a:ext cx="221381" cy="1688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613567" y="5005940"/>
            <a:ext cx="221381" cy="1688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522780" y="5328387"/>
            <a:ext cx="221381" cy="1688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841798" y="5202528"/>
            <a:ext cx="221381" cy="1688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279453" y="5499038"/>
            <a:ext cx="221381" cy="1688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800525" y="5497231"/>
            <a:ext cx="221381" cy="1688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Explosion 1 51"/>
          <p:cNvSpPr/>
          <p:nvPr/>
        </p:nvSpPr>
        <p:spPr>
          <a:xfrm>
            <a:off x="6553416" y="4899259"/>
            <a:ext cx="270895" cy="275525"/>
          </a:xfrm>
          <a:prstGeom prst="irregularSeal1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Explosion 1 52"/>
          <p:cNvSpPr/>
          <p:nvPr/>
        </p:nvSpPr>
        <p:spPr>
          <a:xfrm>
            <a:off x="6684701" y="5190624"/>
            <a:ext cx="270895" cy="275525"/>
          </a:xfrm>
          <a:prstGeom prst="irregularSeal1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Explosion 1 53"/>
          <p:cNvSpPr/>
          <p:nvPr/>
        </p:nvSpPr>
        <p:spPr>
          <a:xfrm>
            <a:off x="6923862" y="5033611"/>
            <a:ext cx="270895" cy="275525"/>
          </a:xfrm>
          <a:prstGeom prst="irregularSeal1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7239371" y="4971047"/>
            <a:ext cx="270895" cy="275525"/>
          </a:xfrm>
          <a:prstGeom prst="irregularSeal1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Explosion 1 55"/>
          <p:cNvSpPr/>
          <p:nvPr/>
        </p:nvSpPr>
        <p:spPr>
          <a:xfrm>
            <a:off x="7158860" y="5247974"/>
            <a:ext cx="270895" cy="275525"/>
          </a:xfrm>
          <a:prstGeom prst="irregularSeal1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7493956" y="5149187"/>
            <a:ext cx="270895" cy="275525"/>
          </a:xfrm>
          <a:prstGeom prst="irregularSeal1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307049" y="3491769"/>
            <a:ext cx="1251888" cy="1748890"/>
            <a:chOff x="10164444" y="3614973"/>
            <a:chExt cx="1251888" cy="1748890"/>
          </a:xfrm>
        </p:grpSpPr>
        <p:sp>
          <p:nvSpPr>
            <p:cNvPr id="57" name="Explosion 1 56"/>
            <p:cNvSpPr/>
            <p:nvPr/>
          </p:nvSpPr>
          <p:spPr>
            <a:xfrm>
              <a:off x="10164444" y="3661877"/>
              <a:ext cx="270895" cy="275525"/>
            </a:xfrm>
            <a:prstGeom prst="irregularSeal1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10184388" y="4125138"/>
              <a:ext cx="231007" cy="22138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0189201" y="4621725"/>
              <a:ext cx="221381" cy="16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208451" y="5097382"/>
              <a:ext cx="182880" cy="1636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0439783" y="3614973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Spring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439783" y="4051163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Summer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0439783" y="4521481"/>
              <a:ext cx="50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Fall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439783" y="4994531"/>
              <a:ext cx="8324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Winter</a:t>
              </a:r>
            </a:p>
          </p:txBody>
        </p:sp>
      </p:grpSp>
      <p:cxnSp>
        <p:nvCxnSpPr>
          <p:cNvPr id="72" name="Straight Connector 71"/>
          <p:cNvCxnSpPr>
            <a:endCxn id="35" idx="0"/>
          </p:cNvCxnSpPr>
          <p:nvPr/>
        </p:nvCxnSpPr>
        <p:spPr>
          <a:xfrm>
            <a:off x="3561347" y="5554179"/>
            <a:ext cx="1344763" cy="402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970552" y="5352720"/>
            <a:ext cx="1344763" cy="40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522375" y="5147785"/>
            <a:ext cx="1344763" cy="402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439417" y="3373956"/>
            <a:ext cx="1344763" cy="402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075064" y="3695543"/>
            <a:ext cx="276688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No association between eating ice cream and drowning after conditioning on season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621854" y="4331339"/>
            <a:ext cx="5314977" cy="69750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24200" y="3048000"/>
            <a:ext cx="5943600" cy="477054"/>
            <a:chOff x="3124200" y="3048000"/>
            <a:chExt cx="5943600" cy="477054"/>
          </a:xfrm>
        </p:grpSpPr>
        <p:sp>
          <p:nvSpPr>
            <p:cNvPr id="5" name="TextBox 4"/>
            <p:cNvSpPr txBox="1"/>
            <p:nvPr/>
          </p:nvSpPr>
          <p:spPr>
            <a:xfrm>
              <a:off x="3124200" y="3048000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86600" y="3048000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cxnSp>
          <p:nvCxnSpPr>
            <p:cNvPr id="8" name="Straight Arrow Connector 7"/>
            <p:cNvCxnSpPr>
              <a:stCxn id="5" idx="3"/>
              <a:endCxn id="6" idx="1"/>
            </p:cNvCxnSpPr>
            <p:nvPr/>
          </p:nvCxnSpPr>
          <p:spPr>
            <a:xfrm>
              <a:off x="5105400" y="3286527"/>
              <a:ext cx="19812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 txBox="1">
            <a:spLocks/>
          </p:cNvSpPr>
          <p:nvPr/>
        </p:nvSpPr>
        <p:spPr>
          <a:xfrm>
            <a:off x="1799272" y="1379018"/>
            <a:ext cx="8593455" cy="1143000"/>
          </a:xfrm>
          <a:prstGeom prst="rect">
            <a:avLst/>
          </a:prstGeom>
        </p:spPr>
        <p:txBody>
          <a:bodyPr vert="horz" lIns="91396" tIns="45698" rIns="91396" bIns="45698" rtlCol="0" anchor="ctr">
            <a:normAutofit/>
          </a:bodyPr>
          <a:lstStyle>
            <a:lvl1pPr algn="ctr" defTabSz="91396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Variable that accounts for variability (i.e.,</a:t>
            </a:r>
            <a:r>
              <a:rPr kumimoji="0" lang="en-US" sz="2000" b="1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 measurement error)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in the exposure only, or the outcome only.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5881" y="3525054"/>
            <a:ext cx="1929765" cy="1654176"/>
            <a:chOff x="2562860" y="3525054"/>
            <a:chExt cx="1929765" cy="1654176"/>
          </a:xfrm>
        </p:grpSpPr>
        <p:sp>
          <p:nvSpPr>
            <p:cNvPr id="10" name="TextBox 9"/>
            <p:cNvSpPr txBox="1"/>
            <p:nvPr/>
          </p:nvSpPr>
          <p:spPr>
            <a:xfrm>
              <a:off x="2562860" y="4702176"/>
              <a:ext cx="1929765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Prec. </a:t>
              </a:r>
              <a:r>
                <a:rPr kumimoji="0" lang="en-US" sz="25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cov</a:t>
              </a: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. (P</a:t>
              </a:r>
              <a:r>
                <a:rPr kumimoji="0" lang="en-US" sz="2500" b="0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3535680" y="3525054"/>
              <a:ext cx="0" cy="117712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 vert="horz" lIns="91396" tIns="45698" rIns="91396" bIns="45698" rtlCol="0" anchor="ctr">
            <a:normAutofit fontScale="97500"/>
          </a:bodyPr>
          <a:lstStyle>
            <a:lvl1pPr algn="ctr" defTabSz="91396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39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Precision covariate</a:t>
            </a:r>
            <a:endParaRPr kumimoji="0" lang="en-US" sz="4400" b="0" i="1" u="sng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700010" y="3525054"/>
            <a:ext cx="1929765" cy="1654176"/>
            <a:chOff x="2562860" y="3525054"/>
            <a:chExt cx="1929765" cy="1654176"/>
          </a:xfrm>
        </p:grpSpPr>
        <p:sp>
          <p:nvSpPr>
            <p:cNvPr id="23" name="TextBox 22"/>
            <p:cNvSpPr txBox="1"/>
            <p:nvPr/>
          </p:nvSpPr>
          <p:spPr>
            <a:xfrm>
              <a:off x="2562860" y="4702176"/>
              <a:ext cx="1929765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Prec. </a:t>
              </a:r>
              <a:r>
                <a:rPr kumimoji="0" lang="en-US" sz="25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cov</a:t>
              </a: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. (P</a:t>
              </a:r>
              <a:r>
                <a:rPr kumimoji="0" lang="en-US" sz="2500" b="0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3535680" y="3525054"/>
              <a:ext cx="0" cy="117712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142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24200" y="2832100"/>
            <a:ext cx="1981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Salivary cortisol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3024460"/>
            <a:ext cx="1981200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Depression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5105400" y="3262987"/>
            <a:ext cx="19812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64935" y="3693874"/>
            <a:ext cx="1847215" cy="2347234"/>
            <a:chOff x="2612072" y="3525054"/>
            <a:chExt cx="1847215" cy="2510115"/>
          </a:xfrm>
        </p:grpSpPr>
        <p:sp>
          <p:nvSpPr>
            <p:cNvPr id="10" name="TextBox 9"/>
            <p:cNvSpPr txBox="1"/>
            <p:nvPr/>
          </p:nvSpPr>
          <p:spPr>
            <a:xfrm>
              <a:off x="2612072" y="4702176"/>
              <a:ext cx="1847215" cy="1332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Time of day of saliva collection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3535680" y="3525054"/>
              <a:ext cx="0" cy="117712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669540" y="5203364"/>
              <a:ext cx="1676400" cy="394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 vert="horz" lIns="91396" tIns="45698" rIns="91396" bIns="45698" rtlCol="0" anchor="ctr">
            <a:normAutofit fontScale="97500"/>
          </a:bodyPr>
          <a:lstStyle>
            <a:lvl1pPr algn="ctr" defTabSz="91396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39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Precision covariate</a:t>
            </a:r>
            <a:endParaRPr kumimoji="0" lang="en-US" sz="4400" b="0" i="1" u="sng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392162" y="4166952"/>
            <a:ext cx="6583680" cy="13729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396" tIns="45698" rIns="91396" bIns="45698" rtlCol="0" anchor="ctr">
            <a:normAutofit/>
          </a:bodyPr>
          <a:lstStyle>
            <a:lvl1pPr algn="ctr" defTabSz="91396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What to do in an analysis?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i="1" dirty="0">
                <a:latin typeface="Calibri"/>
              </a:rPr>
              <a:t>C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onsider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 adjusting for it in the analysis 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j-ea"/>
                <a:cs typeface="+mj-cs"/>
              </a:rPr>
              <a:t>If adjustment does not make a difference in the estimate of interest, better to not include it in the models</a:t>
            </a:r>
          </a:p>
        </p:txBody>
      </p:sp>
      <p:pic>
        <p:nvPicPr>
          <p:cNvPr id="1026" name="Picture 2" descr="Diurnal Cortisol Cur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7" y="2518282"/>
            <a:ext cx="2417599" cy="201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2733" y="1345912"/>
            <a:ext cx="10871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Question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: Is higher salivary cortisol associated with depression?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92766" y="2483164"/>
            <a:ext cx="104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Exposure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25184" y="2719935"/>
            <a:ext cx="105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90377" y="6056307"/>
            <a:ext cx="1445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Precision </a:t>
            </a:r>
            <a:r>
              <a:rPr lang="en-US" dirty="0" err="1"/>
              <a:t>cov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626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Mediator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0800" y="1515562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A variable on the causal pathway between the exposure and outcome </a:t>
            </a:r>
            <a:b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(i.e., caused by the exposure and a possible determinant of the outcome; also known as an intermediate variable)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286000" y="3713946"/>
            <a:ext cx="7523260" cy="477054"/>
            <a:chOff x="2286000" y="3713946"/>
            <a:chExt cx="7523260" cy="477054"/>
          </a:xfrm>
        </p:grpSpPr>
        <p:sp>
          <p:nvSpPr>
            <p:cNvPr id="5" name="TextBox 4"/>
            <p:cNvSpPr txBox="1"/>
            <p:nvPr/>
          </p:nvSpPr>
          <p:spPr>
            <a:xfrm>
              <a:off x="2286000" y="3713946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28060" y="3713946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267200" y="3952473"/>
              <a:ext cx="82296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096540" y="3952473"/>
              <a:ext cx="73152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107720" y="3713946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Mediator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3750733" y="3039290"/>
            <a:ext cx="4588934" cy="635243"/>
          </a:xfrm>
          <a:custGeom>
            <a:avLst/>
            <a:gdLst>
              <a:gd name="connsiteX0" fmla="*/ 0 w 4588934"/>
              <a:gd name="connsiteY0" fmla="*/ 635243 h 635243"/>
              <a:gd name="connsiteX1" fmla="*/ 2048934 w 4588934"/>
              <a:gd name="connsiteY1" fmla="*/ 243 h 635243"/>
              <a:gd name="connsiteX2" fmla="*/ 4588934 w 4588934"/>
              <a:gd name="connsiteY2" fmla="*/ 575977 h 63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8934" h="635243">
                <a:moveTo>
                  <a:pt x="0" y="635243"/>
                </a:moveTo>
                <a:cubicBezTo>
                  <a:pt x="642056" y="322682"/>
                  <a:pt x="1284112" y="10121"/>
                  <a:pt x="2048934" y="243"/>
                </a:cubicBezTo>
                <a:cubicBezTo>
                  <a:pt x="2813756" y="-9635"/>
                  <a:pt x="3701345" y="283171"/>
                  <a:pt x="4588934" y="575977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3980" y="2681278"/>
            <a:ext cx="158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Direct path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21380" y="4258285"/>
            <a:ext cx="5486400" cy="369332"/>
            <a:chOff x="3421380" y="4258285"/>
            <a:chExt cx="5486400" cy="369332"/>
          </a:xfrm>
        </p:grpSpPr>
        <p:sp>
          <p:nvSpPr>
            <p:cNvPr id="11" name="Freeform 10"/>
            <p:cNvSpPr/>
            <p:nvPr/>
          </p:nvSpPr>
          <p:spPr>
            <a:xfrm>
              <a:off x="3421380" y="4275807"/>
              <a:ext cx="5486400" cy="16933"/>
            </a:xfrm>
            <a:custGeom>
              <a:avLst/>
              <a:gdLst>
                <a:gd name="connsiteX0" fmla="*/ 0 w 1752600"/>
                <a:gd name="connsiteY0" fmla="*/ 0 h 16933"/>
                <a:gd name="connsiteX1" fmla="*/ 1752600 w 1752600"/>
                <a:gd name="connsiteY1" fmla="*/ 16933 h 1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2600" h="16933">
                  <a:moveTo>
                    <a:pt x="0" y="0"/>
                  </a:moveTo>
                  <a:lnTo>
                    <a:pt x="1752600" y="16933"/>
                  </a:lnTo>
                </a:path>
              </a:pathLst>
            </a:cu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17449" y="4258285"/>
              <a:ext cx="1585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Indirect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9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Mediator Example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2533" y="3048000"/>
            <a:ext cx="2624667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latin typeface="Calibri"/>
              </a:rPr>
              <a:t>Fish Oil Supplements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19720" y="3240360"/>
            <a:ext cx="2976880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Rheumatoid Arthritis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1020" y="3478887"/>
            <a:ext cx="82296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162800" y="3478887"/>
            <a:ext cx="73152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3980" y="3240360"/>
            <a:ext cx="1981200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Resolvin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5D </a:t>
            </a:r>
          </a:p>
        </p:txBody>
      </p:sp>
      <p:sp>
        <p:nvSpPr>
          <p:cNvPr id="7" name="Freeform 6"/>
          <p:cNvSpPr/>
          <p:nvPr/>
        </p:nvSpPr>
        <p:spPr>
          <a:xfrm>
            <a:off x="3248108" y="1881690"/>
            <a:ext cx="5489492" cy="968212"/>
          </a:xfrm>
          <a:custGeom>
            <a:avLst/>
            <a:gdLst>
              <a:gd name="connsiteX0" fmla="*/ 0 w 5520690"/>
              <a:gd name="connsiteY0" fmla="*/ 811557 h 811557"/>
              <a:gd name="connsiteX1" fmla="*/ 2868930 w 5520690"/>
              <a:gd name="connsiteY1" fmla="*/ 27 h 811557"/>
              <a:gd name="connsiteX2" fmla="*/ 5520690 w 5520690"/>
              <a:gd name="connsiteY2" fmla="*/ 788697 h 811557"/>
              <a:gd name="connsiteX0" fmla="*/ 0 w 5534050"/>
              <a:gd name="connsiteY0" fmla="*/ 671221 h 788697"/>
              <a:gd name="connsiteX1" fmla="*/ 2882290 w 5534050"/>
              <a:gd name="connsiteY1" fmla="*/ 27 h 788697"/>
              <a:gd name="connsiteX2" fmla="*/ 5534050 w 5534050"/>
              <a:gd name="connsiteY2" fmla="*/ 788697 h 78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34050" h="788697">
                <a:moveTo>
                  <a:pt x="0" y="671221"/>
                </a:moveTo>
                <a:cubicBezTo>
                  <a:pt x="974407" y="267361"/>
                  <a:pt x="1962175" y="3837"/>
                  <a:pt x="2882290" y="27"/>
                </a:cubicBezTo>
                <a:cubicBezTo>
                  <a:pt x="3802405" y="-3783"/>
                  <a:pt x="4668227" y="392457"/>
                  <a:pt x="5534050" y="788697"/>
                </a:cubicBezTo>
              </a:path>
            </a:pathLst>
          </a:cu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65277" y="4148301"/>
            <a:ext cx="7410243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What to do in an analysis?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Depends on research question: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Does the effect of taking fish oil supplements</a:t>
            </a:r>
            <a:r>
              <a:rPr kumimoji="0" lang="en-US" sz="1800" b="1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on RA operate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through the</a:t>
            </a:r>
            <a:r>
              <a:rPr kumimoji="0" lang="en-US" sz="1800" b="1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lipid mediator </a:t>
            </a:r>
            <a:r>
              <a:rPr lang="en-US" b="1" i="1" dirty="0">
                <a:latin typeface="Calibri"/>
              </a:rPr>
              <a:t>r</a:t>
            </a:r>
            <a:r>
              <a:rPr kumimoji="0" lang="en-US" sz="1800" b="1" i="1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esolvin</a:t>
            </a:r>
            <a:r>
              <a:rPr kumimoji="0" lang="en-US" sz="1800" b="1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5D anti-inflammatory pathway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? </a:t>
            </a:r>
          </a:p>
          <a:p>
            <a:pPr marL="800100" marR="0" lvl="1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5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Condition on mediator and compare total vs. direct effect of E on D</a:t>
            </a:r>
          </a:p>
          <a:p>
            <a:pPr marL="342900" marR="0" lvl="0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What is the effect of taking</a:t>
            </a:r>
            <a:r>
              <a:rPr kumimoji="0" lang="en-US" sz="1800" b="1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fish oil supplements on RA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  <a:p>
            <a:pPr marL="800100" marR="0" lvl="1" indent="-34290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5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Do not condition on mediator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66713" y="2660054"/>
            <a:ext cx="104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Exposure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774927" y="2863334"/>
            <a:ext cx="105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57518" y="2916134"/>
            <a:ext cx="1057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Mediator</a:t>
            </a:r>
          </a:p>
        </p:txBody>
      </p:sp>
    </p:spTree>
    <p:extLst>
      <p:ext uri="{BB962C8B-B14F-4D97-AF65-F5344CB8AC3E}">
        <p14:creationId xmlns:p14="http://schemas.microsoft.com/office/powerpoint/2010/main" val="24308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5B68-86EB-4170-9EFB-57EABBE1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D7FD0-1761-4F37-8E7E-05007EE88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 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inference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is a conclusion that patterns in the data (sample) are present in a larger context (population).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3406F-A1F1-47C2-9698-0D1C0D0E7A55}"/>
              </a:ext>
            </a:extLst>
          </p:cNvPr>
          <p:cNvSpPr txBox="1"/>
          <p:nvPr/>
        </p:nvSpPr>
        <p:spPr>
          <a:xfrm>
            <a:off x="2025650" y="3921125"/>
            <a:ext cx="2989263" cy="1568450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Out of the 8 students in this class, </a:t>
            </a:r>
          </a:p>
          <a:p>
            <a:pPr algn="ctr">
              <a:defRPr/>
            </a:pPr>
            <a:r>
              <a:rPr lang="en-US" sz="2400" dirty="0">
                <a:latin typeface="+mn-lt"/>
              </a:rPr>
              <a:t>6 hate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3386F-35ED-4AC5-9156-8A45A6E7502E}"/>
              </a:ext>
            </a:extLst>
          </p:cNvPr>
          <p:cNvSpPr txBox="1"/>
          <p:nvPr/>
        </p:nvSpPr>
        <p:spPr>
          <a:xfrm>
            <a:off x="1981200" y="3171825"/>
            <a:ext cx="307816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u="sng" dirty="0">
                <a:latin typeface="+mn-lt"/>
              </a:rPr>
              <a:t>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B30C4-4E8C-4974-8E3D-921724DB78A0}"/>
              </a:ext>
            </a:extLst>
          </p:cNvPr>
          <p:cNvSpPr txBox="1"/>
          <p:nvPr/>
        </p:nvSpPr>
        <p:spPr>
          <a:xfrm>
            <a:off x="6442075" y="3921125"/>
            <a:ext cx="2392363" cy="1568450"/>
          </a:xfrm>
          <a:prstGeom prst="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75% of all graduate students hate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0B271-04C9-4807-83FE-AC492C5128D9}"/>
              </a:ext>
            </a:extLst>
          </p:cNvPr>
          <p:cNvSpPr txBox="1"/>
          <p:nvPr/>
        </p:nvSpPr>
        <p:spPr>
          <a:xfrm>
            <a:off x="6102350" y="3136900"/>
            <a:ext cx="307816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u="sng" dirty="0">
                <a:latin typeface="+mn-lt"/>
              </a:rPr>
              <a:t>Inference</a:t>
            </a:r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5CAEA7D7-67AF-486D-8397-04DD20D2347C}"/>
              </a:ext>
            </a:extLst>
          </p:cNvPr>
          <p:cNvSpPr/>
          <p:nvPr/>
        </p:nvSpPr>
        <p:spPr>
          <a:xfrm>
            <a:off x="5354638" y="4386263"/>
            <a:ext cx="747712" cy="554037"/>
          </a:xfrm>
          <a:prstGeom prst="right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Modifier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3048000"/>
            <a:ext cx="5943600" cy="2515950"/>
            <a:chOff x="3124200" y="3048000"/>
            <a:chExt cx="5943600" cy="2515950"/>
          </a:xfrm>
        </p:grpSpPr>
        <p:sp>
          <p:nvSpPr>
            <p:cNvPr id="5" name="TextBox 4"/>
            <p:cNvSpPr txBox="1"/>
            <p:nvPr/>
          </p:nvSpPr>
          <p:spPr>
            <a:xfrm>
              <a:off x="3124200" y="3048000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86600" y="3048000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cxnSp>
          <p:nvCxnSpPr>
            <p:cNvPr id="8" name="Straight Arrow Connector 7"/>
            <p:cNvCxnSpPr>
              <a:stCxn id="5" idx="3"/>
              <a:endCxn id="6" idx="1"/>
            </p:cNvCxnSpPr>
            <p:nvPr/>
          </p:nvCxnSpPr>
          <p:spPr>
            <a:xfrm>
              <a:off x="5105400" y="3286527"/>
              <a:ext cx="19812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5110480" y="3301391"/>
              <a:ext cx="1981200" cy="2262559"/>
              <a:chOff x="5110480" y="3301391"/>
              <a:chExt cx="1981200" cy="2262559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110480" y="4702176"/>
                <a:ext cx="1981200" cy="861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39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Effect modifier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H="1" flipV="1">
                <a:off x="6096000" y="3301391"/>
                <a:ext cx="29210" cy="1385922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/>
          <p:cNvSpPr txBox="1"/>
          <p:nvPr/>
        </p:nvSpPr>
        <p:spPr>
          <a:xfrm>
            <a:off x="2603269" y="1515562"/>
            <a:ext cx="6985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A variable that changes the nature of the relationship </a:t>
            </a:r>
          </a:p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between the exposure and outcome</a:t>
            </a:r>
          </a:p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“Heterogeneity in the effect of E on D across levels of Q.”</a:t>
            </a:r>
          </a:p>
        </p:txBody>
      </p:sp>
    </p:spTree>
    <p:extLst>
      <p:ext uri="{BB962C8B-B14F-4D97-AF65-F5344CB8AC3E}">
        <p14:creationId xmlns:p14="http://schemas.microsoft.com/office/powerpoint/2010/main" val="1777582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Modifier Example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84077" y="2823256"/>
            <a:ext cx="6083723" cy="2427560"/>
            <a:chOff x="2984077" y="2823256"/>
            <a:chExt cx="6083723" cy="2427560"/>
          </a:xfrm>
        </p:grpSpPr>
        <p:sp>
          <p:nvSpPr>
            <p:cNvPr id="5" name="TextBox 4"/>
            <p:cNvSpPr txBox="1"/>
            <p:nvPr/>
          </p:nvSpPr>
          <p:spPr>
            <a:xfrm>
              <a:off x="2984077" y="2823256"/>
              <a:ext cx="1981200" cy="8771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Food insecurity among Mexican immigrants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86600" y="3023310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Depression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965277" y="3261837"/>
              <a:ext cx="2121323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893368" y="4702176"/>
              <a:ext cx="2194560" cy="548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Language spoken at home </a:t>
              </a:r>
            </a:p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(Spanish vs. English)</a:t>
              </a:r>
            </a:p>
          </p:txBody>
        </p:sp>
        <p:cxnSp>
          <p:nvCxnSpPr>
            <p:cNvPr id="11" name="Straight Arrow Connector 10"/>
            <p:cNvCxnSpPr>
              <a:stCxn id="7" idx="0"/>
            </p:cNvCxnSpPr>
            <p:nvPr/>
          </p:nvCxnSpPr>
          <p:spPr>
            <a:xfrm flipV="1">
              <a:off x="5990648" y="3286527"/>
              <a:ext cx="5961" cy="141564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24622" y="4066599"/>
            <a:ext cx="3928534" cy="203132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What to do in an analysis?</a:t>
            </a:r>
          </a:p>
          <a:p>
            <a:pPr marL="285750" marR="0" lvl="0" indent="-28575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Use prior knowledge to determine what could be an effect modifier</a:t>
            </a:r>
          </a:p>
          <a:p>
            <a:pPr marL="285750" marR="0" lvl="0" indent="-28575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Test for interaction effect</a:t>
            </a:r>
            <a:r>
              <a:rPr kumimoji="0" lang="en-US" sz="1800" b="1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between exposure and effect modifier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Stratify as necessary and interpret stratum-specific estimates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34733" y="1296786"/>
            <a:ext cx="67225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What is the relationship between food insecurity and depression among Mexican immigrants in the U.S., and is maintaining homeland culture protective?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52024" y="2666917"/>
            <a:ext cx="105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49501" y="2459773"/>
            <a:ext cx="104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Exposure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42810" y="5251024"/>
            <a:ext cx="1565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Effect modifier</a:t>
            </a:r>
          </a:p>
        </p:txBody>
      </p:sp>
    </p:spTree>
    <p:extLst>
      <p:ext uri="{BB962C8B-B14F-4D97-AF65-F5344CB8AC3E}">
        <p14:creationId xmlns:p14="http://schemas.microsoft.com/office/powerpoint/2010/main" val="15157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Effect Modifier Example</a:t>
            </a:r>
            <a:endParaRPr lang="en-US" i="1" u="sng" dirty="0"/>
          </a:p>
        </p:txBody>
      </p:sp>
      <p:cxnSp>
        <p:nvCxnSpPr>
          <p:cNvPr id="7" name="Elbow Connector 6"/>
          <p:cNvCxnSpPr/>
          <p:nvPr/>
        </p:nvCxnSpPr>
        <p:spPr>
          <a:xfrm rot="10800000">
            <a:off x="3200401" y="2829829"/>
            <a:ext cx="6059102" cy="3397716"/>
          </a:xfrm>
          <a:prstGeom prst="bentConnector3">
            <a:avLst>
              <a:gd name="adj1" fmla="val 9988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1829772" y="4373898"/>
            <a:ext cx="23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Depression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3717" y="6250476"/>
            <a:ext cx="231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Food insecurity</a:t>
            </a:r>
          </a:p>
        </p:txBody>
      </p:sp>
      <p:sp>
        <p:nvSpPr>
          <p:cNvPr id="10" name="Oval 9"/>
          <p:cNvSpPr/>
          <p:nvPr/>
        </p:nvSpPr>
        <p:spPr>
          <a:xfrm>
            <a:off x="6336412" y="4779911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263380" y="4358691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743403" y="4274269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66664" y="3927052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06297" y="3610560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413693" y="3667519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27678" y="3914951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126622" y="3521881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853612" y="4644070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615153" y="4362499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984486" y="4531343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64509" y="4446921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7770" y="4099704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704333" y="4162170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773100" y="4019104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64805" y="4158285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795951" y="4580395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012459" y="4411551"/>
            <a:ext cx="221381" cy="168844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708261" y="3471039"/>
            <a:ext cx="1926813" cy="1295311"/>
          </a:xfrm>
          <a:prstGeom prst="line">
            <a:avLst/>
          </a:prstGeom>
          <a:ln w="635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08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Effect Modifier Example</a:t>
            </a:r>
            <a:endParaRPr lang="en-US" i="1" u="sng" dirty="0"/>
          </a:p>
        </p:txBody>
      </p:sp>
      <p:cxnSp>
        <p:nvCxnSpPr>
          <p:cNvPr id="7" name="Elbow Connector 6"/>
          <p:cNvCxnSpPr/>
          <p:nvPr/>
        </p:nvCxnSpPr>
        <p:spPr>
          <a:xfrm rot="10800000">
            <a:off x="3200401" y="2829829"/>
            <a:ext cx="6059102" cy="3397716"/>
          </a:xfrm>
          <a:prstGeom prst="bentConnector3">
            <a:avLst>
              <a:gd name="adj1" fmla="val 9988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1829772" y="4373898"/>
            <a:ext cx="23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Depression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3717" y="6250476"/>
            <a:ext cx="231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Food insecurity</a:t>
            </a:r>
          </a:p>
        </p:txBody>
      </p:sp>
      <p:sp>
        <p:nvSpPr>
          <p:cNvPr id="10" name="Oval 9"/>
          <p:cNvSpPr/>
          <p:nvPr/>
        </p:nvSpPr>
        <p:spPr>
          <a:xfrm>
            <a:off x="6336412" y="4779911"/>
            <a:ext cx="221381" cy="1688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263380" y="4358691"/>
            <a:ext cx="221381" cy="1688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743403" y="4274269"/>
            <a:ext cx="221381" cy="1688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66664" y="3927052"/>
            <a:ext cx="221381" cy="1688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06297" y="3610560"/>
            <a:ext cx="221381" cy="1688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413693" y="3667519"/>
            <a:ext cx="221381" cy="1688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27678" y="3914951"/>
            <a:ext cx="221381" cy="1688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126622" y="3521881"/>
            <a:ext cx="221381" cy="1688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853612" y="4644070"/>
            <a:ext cx="221381" cy="1688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615153" y="4362499"/>
            <a:ext cx="221381" cy="1688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984486" y="4531343"/>
            <a:ext cx="221381" cy="1688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64509" y="4446921"/>
            <a:ext cx="221381" cy="1688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87770" y="4099704"/>
            <a:ext cx="221381" cy="1688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704333" y="4162170"/>
            <a:ext cx="221381" cy="1688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773100" y="4019104"/>
            <a:ext cx="221381" cy="1688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49059" y="4156090"/>
            <a:ext cx="221381" cy="1688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795951" y="4580395"/>
            <a:ext cx="221381" cy="1688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012459" y="4411551"/>
            <a:ext cx="221381" cy="1688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32032" y="2545772"/>
            <a:ext cx="2527099" cy="751068"/>
            <a:chOff x="9931962" y="2645163"/>
            <a:chExt cx="2527099" cy="751068"/>
          </a:xfrm>
        </p:grpSpPr>
        <p:sp>
          <p:nvSpPr>
            <p:cNvPr id="31" name="Oval 30"/>
            <p:cNvSpPr/>
            <p:nvPr/>
          </p:nvSpPr>
          <p:spPr>
            <a:xfrm>
              <a:off x="9938619" y="2729248"/>
              <a:ext cx="221381" cy="16884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9931962" y="3148935"/>
              <a:ext cx="221381" cy="1688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46592" y="2645163"/>
              <a:ext cx="231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Spanish-speaking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146592" y="3026899"/>
              <a:ext cx="231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English-speaking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24270EF-88CD-43A1-A48F-020FEF2B3C16}"/>
              </a:ext>
            </a:extLst>
          </p:cNvPr>
          <p:cNvCxnSpPr/>
          <p:nvPr/>
        </p:nvCxnSpPr>
        <p:spPr>
          <a:xfrm flipV="1">
            <a:off x="5964302" y="3440979"/>
            <a:ext cx="1380229" cy="1424248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D6E3CBD-0877-41BD-8F1F-9C7E6E7E1349}"/>
              </a:ext>
            </a:extLst>
          </p:cNvPr>
          <p:cNvCxnSpPr/>
          <p:nvPr/>
        </p:nvCxnSpPr>
        <p:spPr>
          <a:xfrm flipV="1">
            <a:off x="5647172" y="4436278"/>
            <a:ext cx="1554248" cy="1250"/>
          </a:xfrm>
          <a:prstGeom prst="line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8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Collider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91CC4-16C7-4F58-9DAC-0214ABB06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42516" y="1338723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A variable that is caused by the exposure and caused by the outcome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24200" y="3048000"/>
            <a:ext cx="5943600" cy="2131230"/>
            <a:chOff x="3124200" y="3048000"/>
            <a:chExt cx="5943600" cy="2131230"/>
          </a:xfrm>
        </p:grpSpPr>
        <p:sp>
          <p:nvSpPr>
            <p:cNvPr id="5" name="TextBox 4"/>
            <p:cNvSpPr txBox="1"/>
            <p:nvPr/>
          </p:nvSpPr>
          <p:spPr>
            <a:xfrm>
              <a:off x="3124200" y="3048000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86600" y="3048000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10480" y="4702176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Collider</a:t>
              </a:r>
            </a:p>
          </p:txBody>
        </p:sp>
        <p:cxnSp>
          <p:nvCxnSpPr>
            <p:cNvPr id="11" name="Straight Arrow Connector 10"/>
            <p:cNvCxnSpPr>
              <a:endCxn id="7" idx="1"/>
            </p:cNvCxnSpPr>
            <p:nvPr/>
          </p:nvCxnSpPr>
          <p:spPr>
            <a:xfrm>
              <a:off x="4095116" y="3525055"/>
              <a:ext cx="1015365" cy="141564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7" idx="3"/>
            </p:cNvCxnSpPr>
            <p:nvPr/>
          </p:nvCxnSpPr>
          <p:spPr>
            <a:xfrm flipH="1">
              <a:off x="7091681" y="3525055"/>
              <a:ext cx="1036955" cy="141564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105400" y="3284577"/>
              <a:ext cx="1981200" cy="60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236933" y="5499514"/>
            <a:ext cx="3831167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What to do in an analysis?</a:t>
            </a:r>
          </a:p>
          <a:p>
            <a:pPr marL="285750" marR="0" lvl="0" indent="-285750" algn="l" defTabSz="9139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Identify colliders and leave them alone… do not condition on a collider!</a:t>
            </a:r>
          </a:p>
        </p:txBody>
      </p:sp>
    </p:spTree>
    <p:extLst>
      <p:ext uri="{BB962C8B-B14F-4D97-AF65-F5344CB8AC3E}">
        <p14:creationId xmlns:p14="http://schemas.microsoft.com/office/powerpoint/2010/main" val="256517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1DFC-7463-49E9-B920-9CCB0829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BF2D89-7CF8-4AB2-A4A1-3BC7C94EAC2F}"/>
              </a:ext>
            </a:extLst>
          </p:cNvPr>
          <p:cNvGrpSpPr/>
          <p:nvPr/>
        </p:nvGrpSpPr>
        <p:grpSpPr>
          <a:xfrm>
            <a:off x="3031065" y="3022602"/>
            <a:ext cx="6036735" cy="2541348"/>
            <a:chOff x="3031065" y="3022602"/>
            <a:chExt cx="6036735" cy="25413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FB9F76-8B1C-4D50-9DCA-CBF5668E4DB0}"/>
                </a:ext>
              </a:extLst>
            </p:cNvPr>
            <p:cNvSpPr txBox="1"/>
            <p:nvPr/>
          </p:nvSpPr>
          <p:spPr>
            <a:xfrm>
              <a:off x="3031065" y="3022602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Pregnancy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BBA47A-7252-4F69-8365-0DF33EBA528E}"/>
                </a:ext>
              </a:extLst>
            </p:cNvPr>
            <p:cNvSpPr txBox="1"/>
            <p:nvPr/>
          </p:nvSpPr>
          <p:spPr>
            <a:xfrm>
              <a:off x="7086600" y="3048000"/>
              <a:ext cx="1981200" cy="4770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COVID-19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A5D543-B9DD-4AD7-B568-5657579E2A1A}"/>
                </a:ext>
              </a:extLst>
            </p:cNvPr>
            <p:cNvSpPr txBox="1"/>
            <p:nvPr/>
          </p:nvSpPr>
          <p:spPr>
            <a:xfrm>
              <a:off x="5110480" y="4702176"/>
              <a:ext cx="1981200" cy="861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9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rPr>
                <a:t>COVID-19 Testing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014DDE-5AB0-47E7-882C-7EEAAC47CB1C}"/>
                </a:ext>
              </a:extLst>
            </p:cNvPr>
            <p:cNvCxnSpPr>
              <a:cxnSpLocks/>
              <a:stCxn id="5" idx="2"/>
              <a:endCxn id="7" idx="1"/>
            </p:cNvCxnSpPr>
            <p:nvPr/>
          </p:nvCxnSpPr>
          <p:spPr>
            <a:xfrm>
              <a:off x="4021665" y="3499656"/>
              <a:ext cx="1088815" cy="163340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26C632-B3E4-4FD1-BED0-4B3435A0EFF9}"/>
                </a:ext>
              </a:extLst>
            </p:cNvPr>
            <p:cNvCxnSpPr>
              <a:cxnSpLocks/>
              <a:stCxn id="6" idx="2"/>
              <a:endCxn id="7" idx="3"/>
            </p:cNvCxnSpPr>
            <p:nvPr/>
          </p:nvCxnSpPr>
          <p:spPr>
            <a:xfrm flipH="1">
              <a:off x="7091680" y="3525054"/>
              <a:ext cx="985520" cy="160800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DDEE969-00D2-4831-859E-0A51677FA788}"/>
                </a:ext>
              </a:extLst>
            </p:cNvPr>
            <p:cNvCxnSpPr/>
            <p:nvPr/>
          </p:nvCxnSpPr>
          <p:spPr>
            <a:xfrm>
              <a:off x="5105400" y="3284577"/>
              <a:ext cx="1981200" cy="605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AB3CBE-F54D-4B1D-B8BE-171B95554636}"/>
              </a:ext>
            </a:extLst>
          </p:cNvPr>
          <p:cNvSpPr txBox="1"/>
          <p:nvPr/>
        </p:nvSpPr>
        <p:spPr>
          <a:xfrm>
            <a:off x="5037667" y="2929466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induced association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30CF54-243C-4451-B923-1184E8C7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97" y="194733"/>
            <a:ext cx="4366250" cy="212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6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7A29E-DADA-4DB9-8054-D4673988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CED9A-7553-4C63-8126-0EC8711BC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23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8DCFB-8C08-4A99-A0AA-FA5C595E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vs Alternative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8AE42-9E93-4D14-B0A6-194493C18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Hypothesis testing is a formal statistical procedure for deciding between two competing claims about a population parameter, in the example of a 2-sample t-test, the difference between two means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Null hypothesis </a:t>
            </a:r>
            <a:r>
              <a:rPr lang="en-US" dirty="0"/>
              <a:t>- no real effect; apparent effects arose from random sampling</a:t>
            </a:r>
          </a:p>
          <a:p>
            <a:pPr marL="0" indent="0">
              <a:buNone/>
            </a:pPr>
            <a:r>
              <a:rPr lang="en-US" b="1" dirty="0"/>
              <a:t>Alternative hypothesis </a:t>
            </a:r>
            <a:r>
              <a:rPr lang="en-US" dirty="0"/>
              <a:t>- real effect; observed effects arose from a true difference</a:t>
            </a:r>
          </a:p>
        </p:txBody>
      </p:sp>
    </p:spTree>
    <p:extLst>
      <p:ext uri="{BB962C8B-B14F-4D97-AF65-F5344CB8AC3E}">
        <p14:creationId xmlns:p14="http://schemas.microsoft.com/office/powerpoint/2010/main" val="1702904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ull Hypothesis…">
            <a:extLst>
              <a:ext uri="{FF2B5EF4-FFF2-40B4-BE49-F238E27FC236}">
                <a16:creationId xmlns:a16="http://schemas.microsoft.com/office/drawing/2014/main" id="{6DB9F823-4A30-4ABB-82B3-3BCD57A5D973}"/>
              </a:ext>
            </a:extLst>
          </p:cNvPr>
          <p:cNvSpPr txBox="1"/>
          <p:nvPr/>
        </p:nvSpPr>
        <p:spPr>
          <a:xfrm>
            <a:off x="841741" y="905119"/>
            <a:ext cx="3657600" cy="57467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 defTabSz="321457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dirty="0">
                <a:latin typeface="+mn-lt"/>
                <a:ea typeface="Helvetica"/>
                <a:cs typeface="Helvetica"/>
                <a:sym typeface="Helvetica"/>
              </a:rPr>
              <a:t>Null Hypothesis</a:t>
            </a:r>
          </a:p>
          <a:p>
            <a:pPr algn="ctr" defTabSz="321457">
              <a:defRPr sz="1850">
                <a:latin typeface="Helvetica"/>
                <a:ea typeface="Helvetica"/>
                <a:cs typeface="Helvetica"/>
                <a:sym typeface="Helvetica"/>
              </a:defRPr>
            </a:pPr>
            <a:r>
              <a:rPr sz="1301" dirty="0">
                <a:latin typeface="+mn-lt"/>
                <a:ea typeface="Helvetica"/>
                <a:cs typeface="Helvetica"/>
                <a:sym typeface="Helvetica"/>
              </a:rPr>
              <a:t>(no difference between population means)</a:t>
            </a:r>
          </a:p>
        </p:txBody>
      </p:sp>
      <p:sp>
        <p:nvSpPr>
          <p:cNvPr id="5" name="Alternative Hypothesis…">
            <a:extLst>
              <a:ext uri="{FF2B5EF4-FFF2-40B4-BE49-F238E27FC236}">
                <a16:creationId xmlns:a16="http://schemas.microsoft.com/office/drawing/2014/main" id="{BCA118E8-AF59-4ABC-81A6-D7C460C09204}"/>
              </a:ext>
            </a:extLst>
          </p:cNvPr>
          <p:cNvSpPr txBox="1"/>
          <p:nvPr/>
        </p:nvSpPr>
        <p:spPr>
          <a:xfrm>
            <a:off x="7194977" y="905119"/>
            <a:ext cx="2767745" cy="575350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 defTabSz="321457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dirty="0">
                <a:latin typeface="+mn-lt"/>
                <a:ea typeface="Helvetica"/>
                <a:cs typeface="Helvetica"/>
                <a:sym typeface="Helvetica"/>
              </a:rPr>
              <a:t>Alternative Hypothesis</a:t>
            </a:r>
          </a:p>
          <a:p>
            <a:pPr algn="ctr" defTabSz="321457">
              <a:defRPr sz="1850">
                <a:latin typeface="Helvetica"/>
                <a:ea typeface="Helvetica"/>
                <a:cs typeface="Helvetica"/>
                <a:sym typeface="Helvetica"/>
              </a:defRPr>
            </a:pPr>
            <a:r>
              <a:rPr sz="1301" dirty="0">
                <a:latin typeface="+mn-lt"/>
                <a:ea typeface="Helvetica"/>
                <a:cs typeface="Helvetica"/>
                <a:sym typeface="Helvetica"/>
              </a:rPr>
              <a:t>(difference between population means)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A635E9C-558C-4BCD-ADA2-E4EF8A6C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33" y="2350965"/>
            <a:ext cx="4560887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443E5B3-FF8B-4103-81BD-D36FF368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/>
          <a:stretch>
            <a:fillRect/>
          </a:stretch>
        </p:blipFill>
        <p:spPr bwMode="auto">
          <a:xfrm>
            <a:off x="6794622" y="2188552"/>
            <a:ext cx="41989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379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9FBB-1E03-4BCD-837C-A73CF216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t-test</a:t>
            </a:r>
          </a:p>
        </p:txBody>
      </p:sp>
      <p:sp>
        <p:nvSpPr>
          <p:cNvPr id="4" name="μcontrol = population mean of the control group…">
            <a:extLst>
              <a:ext uri="{FF2B5EF4-FFF2-40B4-BE49-F238E27FC236}">
                <a16:creationId xmlns:a16="http://schemas.microsoft.com/office/drawing/2014/main" id="{4BCDC269-69BE-45A5-8E68-26E7E521FF88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2753356"/>
            <a:ext cx="10515600" cy="24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i="1" dirty="0" err="1">
                <a:latin typeface="Times Roman" pitchFamily="2" charset="0"/>
                <a:sym typeface="Times Roman" pitchFamily="2" charset="0"/>
              </a:rPr>
              <a:t>μ</a:t>
            </a:r>
            <a:r>
              <a:rPr lang="en-US" altLang="en-US" sz="2500" i="1" baseline="-6000" dirty="0" err="1">
                <a:latin typeface="Times Roman" pitchFamily="2" charset="0"/>
                <a:sym typeface="Times Roman" pitchFamily="2" charset="0"/>
              </a:rPr>
              <a:t>control</a:t>
            </a:r>
            <a:r>
              <a:rPr lang="en-US" altLang="en-US" sz="2500" baseline="-6000" dirty="0">
                <a:latin typeface="Helvetica" panose="020B0604020202020204" pitchFamily="34" charset="0"/>
                <a:sym typeface="Helvetica" panose="020B0604020202020204" pitchFamily="34" charset="0"/>
              </a:rPr>
              <a:t> </a:t>
            </a:r>
            <a:r>
              <a:rPr lang="en-US" altLang="en-US" sz="2500" dirty="0">
                <a:latin typeface="+mn-lt"/>
                <a:sym typeface="Helvetica Light" pitchFamily="34" charset="0"/>
              </a:rPr>
              <a:t>= population mean of the control group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i="1" dirty="0" err="1">
                <a:latin typeface="Times Roman" pitchFamily="2" charset="0"/>
                <a:sym typeface="Times Roman" pitchFamily="2" charset="0"/>
              </a:rPr>
              <a:t>μ</a:t>
            </a:r>
            <a:r>
              <a:rPr lang="en-US" altLang="en-US" sz="2500" i="1" baseline="-6000" dirty="0" err="1">
                <a:latin typeface="Times Roman" pitchFamily="2" charset="0"/>
                <a:sym typeface="Times Roman" pitchFamily="2" charset="0"/>
              </a:rPr>
              <a:t>treated</a:t>
            </a:r>
            <a:r>
              <a:rPr lang="en-US" altLang="en-US" sz="2500" dirty="0">
                <a:latin typeface="Helvetica" panose="020B0604020202020204" pitchFamily="34" charset="0"/>
                <a:sym typeface="Helvetica" panose="020B0604020202020204" pitchFamily="34" charset="0"/>
              </a:rPr>
              <a:t> </a:t>
            </a:r>
            <a:r>
              <a:rPr lang="en-US" altLang="en-US" sz="2500" dirty="0">
                <a:latin typeface="+mn-lt"/>
                <a:sym typeface="Helvetica Light" pitchFamily="34" charset="0"/>
              </a:rPr>
              <a:t>= population mean of the treated group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dirty="0">
              <a:latin typeface="+mn-lt"/>
              <a:sym typeface="Helvetica Light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dirty="0">
              <a:sym typeface="Helvetica Light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dirty="0">
              <a:latin typeface="+mn-lt"/>
              <a:sym typeface="Helvetica Light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b="1" dirty="0">
                <a:latin typeface="+mn-lt"/>
                <a:sym typeface="Helvetica" panose="020B0604020202020204" pitchFamily="34" charset="0"/>
              </a:rPr>
              <a:t>Null Hypothesis:</a:t>
            </a:r>
            <a:r>
              <a:rPr lang="en-US" altLang="en-US" sz="2500" dirty="0">
                <a:latin typeface="+mn-lt"/>
                <a:sym typeface="Helvetica" panose="020B0604020202020204" pitchFamily="34" charset="0"/>
              </a:rPr>
              <a:t>               </a:t>
            </a:r>
            <a:r>
              <a:rPr lang="en-US" altLang="en-US" sz="2500" i="1" dirty="0">
                <a:latin typeface="Times Roman" pitchFamily="2" charset="0"/>
                <a:sym typeface="Times Roman" pitchFamily="2" charset="0"/>
              </a:rPr>
              <a:t>H</a:t>
            </a:r>
            <a:r>
              <a:rPr lang="en-US" altLang="en-US" sz="2500" i="1" baseline="-6000" dirty="0">
                <a:latin typeface="Times Roman" pitchFamily="2" charset="0"/>
                <a:sym typeface="Times Roman" pitchFamily="2" charset="0"/>
              </a:rPr>
              <a:t>0</a:t>
            </a:r>
            <a:r>
              <a:rPr lang="en-US" altLang="en-US" sz="2500" dirty="0">
                <a:latin typeface="Helvetica" panose="020B0604020202020204" pitchFamily="34" charset="0"/>
                <a:sym typeface="Helvetica" panose="020B0604020202020204" pitchFamily="34" charset="0"/>
              </a:rPr>
              <a:t>: </a:t>
            </a:r>
            <a:r>
              <a:rPr lang="en-US" altLang="en-US" sz="2500" i="1" dirty="0" err="1">
                <a:latin typeface="Times Roman" pitchFamily="2" charset="0"/>
                <a:sym typeface="Times Roman" pitchFamily="2" charset="0"/>
              </a:rPr>
              <a:t>μ</a:t>
            </a:r>
            <a:r>
              <a:rPr lang="en-US" altLang="en-US" sz="2500" i="1" baseline="-6000" dirty="0" err="1">
                <a:latin typeface="Times Roman" pitchFamily="2" charset="0"/>
                <a:sym typeface="Times Roman" pitchFamily="2" charset="0"/>
              </a:rPr>
              <a:t>control</a:t>
            </a:r>
            <a:r>
              <a:rPr lang="en-US" altLang="en-US" sz="2500" baseline="-6000" dirty="0">
                <a:latin typeface="Helvetica" panose="020B0604020202020204" pitchFamily="34" charset="0"/>
                <a:sym typeface="Helvetica" panose="020B0604020202020204" pitchFamily="34" charset="0"/>
              </a:rPr>
              <a:t> </a:t>
            </a:r>
            <a:r>
              <a:rPr lang="en-US" altLang="en-US" sz="2500" dirty="0">
                <a:latin typeface="Helvetica" panose="020B0604020202020204" pitchFamily="34" charset="0"/>
                <a:sym typeface="Helvetica" panose="020B0604020202020204" pitchFamily="34" charset="0"/>
              </a:rPr>
              <a:t> = </a:t>
            </a:r>
            <a:r>
              <a:rPr lang="en-US" altLang="en-US" sz="2500" i="1" dirty="0" err="1">
                <a:latin typeface="Times Roman" pitchFamily="2" charset="0"/>
                <a:sym typeface="Times Roman" pitchFamily="2" charset="0"/>
              </a:rPr>
              <a:t>μ</a:t>
            </a:r>
            <a:r>
              <a:rPr lang="en-US" altLang="en-US" sz="2500" i="1" baseline="-6000" dirty="0" err="1">
                <a:latin typeface="Times Roman" pitchFamily="2" charset="0"/>
                <a:sym typeface="Times Roman" pitchFamily="2" charset="0"/>
              </a:rPr>
              <a:t>treated</a:t>
            </a:r>
            <a:endParaRPr lang="en-US" altLang="en-US" sz="2500" i="1" baseline="-6000" dirty="0">
              <a:latin typeface="Times Roman" pitchFamily="2" charset="0"/>
              <a:sym typeface="Times Roman" pitchFamily="2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b="1" dirty="0">
                <a:latin typeface="+mn-lt"/>
                <a:sym typeface="Helvetica" panose="020B0604020202020204" pitchFamily="34" charset="0"/>
              </a:rPr>
              <a:t>Alternative Hypothesis:</a:t>
            </a:r>
            <a:r>
              <a:rPr lang="en-US" altLang="en-US" sz="2500" dirty="0">
                <a:latin typeface="+mn-lt"/>
                <a:sym typeface="Helvetica" panose="020B0604020202020204" pitchFamily="34" charset="0"/>
              </a:rPr>
              <a:t>      </a:t>
            </a:r>
            <a:r>
              <a:rPr lang="en-US" altLang="en-US" sz="2500" i="1" dirty="0">
                <a:latin typeface="Times Roman" pitchFamily="2" charset="0"/>
                <a:sym typeface="Times Roman" pitchFamily="2" charset="0"/>
              </a:rPr>
              <a:t>H</a:t>
            </a:r>
            <a:r>
              <a:rPr lang="en-US" altLang="en-US" sz="2500" i="1" baseline="-6000" dirty="0">
                <a:latin typeface="Times Roman" pitchFamily="2" charset="0"/>
                <a:sym typeface="Times Roman" pitchFamily="2" charset="0"/>
              </a:rPr>
              <a:t>a</a:t>
            </a:r>
            <a:r>
              <a:rPr lang="en-US" altLang="en-US" sz="2500" dirty="0">
                <a:latin typeface="Helvetica" panose="020B0604020202020204" pitchFamily="34" charset="0"/>
                <a:sym typeface="Helvetica" panose="020B0604020202020204" pitchFamily="34" charset="0"/>
              </a:rPr>
              <a:t>: </a:t>
            </a:r>
            <a:r>
              <a:rPr lang="en-US" altLang="en-US" sz="2500" i="1" dirty="0" err="1">
                <a:latin typeface="Times Roman" pitchFamily="2" charset="0"/>
                <a:sym typeface="Times Roman" pitchFamily="2" charset="0"/>
              </a:rPr>
              <a:t>μ</a:t>
            </a:r>
            <a:r>
              <a:rPr lang="en-US" altLang="en-US" sz="2500" i="1" baseline="-6000" dirty="0" err="1">
                <a:latin typeface="Times Roman" pitchFamily="2" charset="0"/>
                <a:sym typeface="Times Roman" pitchFamily="2" charset="0"/>
              </a:rPr>
              <a:t>control</a:t>
            </a:r>
            <a:r>
              <a:rPr lang="en-US" altLang="en-US" sz="2500" baseline="-6000" dirty="0">
                <a:latin typeface="Helvetica" panose="020B0604020202020204" pitchFamily="34" charset="0"/>
                <a:sym typeface="Helvetica" panose="020B0604020202020204" pitchFamily="34" charset="0"/>
              </a:rPr>
              <a:t> </a:t>
            </a:r>
            <a:r>
              <a:rPr lang="en-US" altLang="en-US" sz="2500" dirty="0">
                <a:latin typeface="Helvetica" panose="020B0604020202020204" pitchFamily="34" charset="0"/>
                <a:sym typeface="Helvetica" panose="020B0604020202020204" pitchFamily="34" charset="0"/>
              </a:rPr>
              <a:t> ≠ </a:t>
            </a:r>
            <a:r>
              <a:rPr lang="en-US" altLang="en-US" sz="2500" i="1" dirty="0" err="1">
                <a:latin typeface="Times Roman" pitchFamily="2" charset="0"/>
                <a:sym typeface="Times Roman" pitchFamily="2" charset="0"/>
              </a:rPr>
              <a:t>μ</a:t>
            </a:r>
            <a:r>
              <a:rPr lang="en-US" altLang="en-US" sz="2500" i="1" baseline="-6000" dirty="0" err="1">
                <a:latin typeface="Times Roman" pitchFamily="2" charset="0"/>
                <a:sym typeface="Times Roman" pitchFamily="2" charset="0"/>
              </a:rPr>
              <a:t>treated</a:t>
            </a:r>
            <a:endParaRPr lang="en-US" altLang="en-US" sz="2500" i="1" baseline="-6000" dirty="0">
              <a:latin typeface="Times Roman" pitchFamily="2" charset="0"/>
              <a:sym typeface="Times Rom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6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FEAC-1CFA-4E78-A045-A3939B2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5A6C7-AB79-4DC9-A890-472E6318D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u="sng" dirty="0">
                <a:ea typeface="ＭＳ Ｐゴシック" panose="020B0600070205080204" pitchFamily="34" charset="-128"/>
              </a:rPr>
              <a:t>Statistical inference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is an inference justified using statistical methods.</a:t>
            </a:r>
          </a:p>
          <a:p>
            <a:r>
              <a:rPr lang="en-US" altLang="en-US" b="1" u="sng" dirty="0">
                <a:ea typeface="ＭＳ Ｐゴシック" panose="020B0600070205080204" pitchFamily="34" charset="-128"/>
              </a:rPr>
              <a:t>Scope of inference</a:t>
            </a:r>
            <a:r>
              <a:rPr lang="en-US" altLang="en-US" dirty="0">
                <a:ea typeface="ＭＳ Ｐゴシック" panose="020B0600070205080204" pitchFamily="34" charset="-128"/>
              </a:rPr>
              <a:t> is the group of objects to which my conclusion (results) extend.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b="1" u="sng" dirty="0">
                <a:ea typeface="ＭＳ Ｐゴシック" panose="020B0600070205080204" pitchFamily="34" charset="-128"/>
              </a:rPr>
              <a:t>Causal inference</a:t>
            </a:r>
            <a:r>
              <a:rPr lang="en-US" altLang="en-US" dirty="0">
                <a:ea typeface="ＭＳ Ｐゴシック" panose="020B0600070205080204" pitchFamily="34" charset="-128"/>
              </a:rPr>
              <a:t> is drawing a cause-and-effect conclusion between an explanatory variable and a response variable.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85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764F7-3287-4BF8-B9EB-02748648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9394F-AE54-4F8B-8AD6-E9C0B6B66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88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4E8917-2D7F-4DFB-9DC4-D0D772F7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6436D-4470-47F7-8D29-96B67450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ea typeface="ＭＳ Ｐゴシック" panose="020B0600070205080204" pitchFamily="34" charset="-128"/>
                <a:sym typeface="Helvetica" panose="020B0604020202020204" pitchFamily="34" charset="0"/>
              </a:rPr>
              <a:t>Definition</a:t>
            </a:r>
            <a:r>
              <a:rPr lang="en-US" altLang="en-US" dirty="0">
                <a:ea typeface="ＭＳ Ｐゴシック" panose="020B0600070205080204" pitchFamily="34" charset="-128"/>
              </a:rPr>
              <a:t>: The p-value is the probability that with a treatment that has no real effect, we would observe an effect (positive or negative) as extreme as (or more extreme than) the one observed.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p-value is a quantitative measure of ‘how significant’ or ‘how confident’ you are that there is no effect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smaller p-value = stronger evidence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against</a:t>
            </a:r>
            <a:r>
              <a:rPr lang="en-US" altLang="en-US" dirty="0">
                <a:ea typeface="ＭＳ Ｐゴシック" panose="020B0600070205080204" pitchFamily="34" charset="-128"/>
              </a:rPr>
              <a:t> ‘no effect’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6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3978-9868-4925-B8B4-5438A1D0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Distribution </a:t>
            </a:r>
          </a:p>
        </p:txBody>
      </p:sp>
      <p:pic>
        <p:nvPicPr>
          <p:cNvPr id="7170" name="Picture 2" descr="enter image description here">
            <a:extLst>
              <a:ext uri="{FF2B5EF4-FFF2-40B4-BE49-F238E27FC236}">
                <a16:creationId xmlns:a16="http://schemas.microsoft.com/office/drawing/2014/main" id="{E8D41B4E-7BA9-4C41-9287-84345ACEF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/>
          <a:stretch/>
        </p:blipFill>
        <p:spPr bwMode="auto">
          <a:xfrm>
            <a:off x="1041400" y="1331595"/>
            <a:ext cx="9144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596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2BCE-3CA5-4E4F-B4D6-0589BCB2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Rejecting vs Failing to Reject the Null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9AA7-B344-4147-94F0-FC9858B4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never PROVE the null</a:t>
            </a:r>
          </a:p>
          <a:p>
            <a:r>
              <a:rPr lang="en-US" dirty="0"/>
              <a:t>You can reject (i.e. significant results) or fail to reject (i.e. non-significant results), but a p-value &gt; </a:t>
            </a:r>
            <a:r>
              <a:rPr lang="el-GR" dirty="0"/>
              <a:t>α</a:t>
            </a:r>
            <a:r>
              <a:rPr lang="en-US" dirty="0"/>
              <a:t> is NOT saying the null is the true  </a:t>
            </a:r>
          </a:p>
          <a:p>
            <a:pPr lvl="1"/>
            <a:r>
              <a:rPr lang="en-US" dirty="0"/>
              <a:t>Proof of impossibility or negative proof (e.g. proving something is absent)</a:t>
            </a:r>
          </a:p>
          <a:p>
            <a:pPr lvl="1"/>
            <a:r>
              <a:rPr lang="en-US" dirty="0"/>
              <a:t>Can’t prove something as you think, but you can prove the opposite is FALSE and this is why we have the null hypothesis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Makes discussions about non-significant results very difficult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11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FA3500A-0E63-4D27-9856-F73235D9E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46" y="3322739"/>
            <a:ext cx="7482737" cy="323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CD84A-4FEA-44CF-A0FC-C5ADA7FB5C79}"/>
                  </a:ext>
                </a:extLst>
              </p:cNvPr>
              <p:cNvSpPr txBox="1"/>
              <p:nvPr/>
            </p:nvSpPr>
            <p:spPr>
              <a:xfrm>
                <a:off x="6383217" y="6084277"/>
                <a:ext cx="20792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CD84A-4FEA-44CF-A0FC-C5ADA7FB5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17" y="6084277"/>
                <a:ext cx="207928" cy="338554"/>
              </a:xfrm>
              <a:prstGeom prst="rect">
                <a:avLst/>
              </a:prstGeom>
              <a:blipFill>
                <a:blip r:embed="rId3"/>
                <a:stretch>
                  <a:fillRect l="-55882" r="-52941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C8631E-0C0E-4FC4-9599-9C8CF81B0D03}"/>
                  </a:ext>
                </a:extLst>
              </p:cNvPr>
              <p:cNvSpPr txBox="1"/>
              <p:nvPr/>
            </p:nvSpPr>
            <p:spPr>
              <a:xfrm>
                <a:off x="8979878" y="4961791"/>
                <a:ext cx="20792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C8631E-0C0E-4FC4-9599-9C8CF81B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878" y="4961791"/>
                <a:ext cx="207928" cy="338554"/>
              </a:xfrm>
              <a:prstGeom prst="rect">
                <a:avLst/>
              </a:prstGeom>
              <a:blipFill>
                <a:blip r:embed="rId4"/>
                <a:stretch>
                  <a:fillRect l="-20588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7D85AC-A71C-46DF-A230-BF47C80091B1}"/>
              </a:ext>
            </a:extLst>
          </p:cNvPr>
          <p:cNvSpPr/>
          <p:nvPr/>
        </p:nvSpPr>
        <p:spPr>
          <a:xfrm>
            <a:off x="7992206" y="4484077"/>
            <a:ext cx="2215661" cy="8968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6A6EC9-5D48-4B7A-9C26-8BBB4FD1561D}"/>
                  </a:ext>
                </a:extLst>
              </p:cNvPr>
              <p:cNvSpPr txBox="1"/>
              <p:nvPr/>
            </p:nvSpPr>
            <p:spPr>
              <a:xfrm>
                <a:off x="6016868" y="4996961"/>
                <a:ext cx="937847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 </m:t>
                      </m:r>
                      <m:r>
                        <a:rPr lang="el-G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6A6EC9-5D48-4B7A-9C26-8BBB4FD15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68" y="4996961"/>
                <a:ext cx="937847" cy="338554"/>
              </a:xfrm>
              <a:prstGeom prst="rect">
                <a:avLst/>
              </a:prstGeom>
              <a:blipFill>
                <a:blip r:embed="rId5"/>
                <a:stretch>
                  <a:fillRect r="-1948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C29A01-8D08-48F4-A726-A2A5E3527D2D}"/>
                  </a:ext>
                </a:extLst>
              </p:cNvPr>
              <p:cNvSpPr txBox="1"/>
              <p:nvPr/>
            </p:nvSpPr>
            <p:spPr>
              <a:xfrm>
                <a:off x="8543194" y="6072552"/>
                <a:ext cx="115472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1 − </m:t>
                      </m:r>
                      <m:r>
                        <m:rPr>
                          <m:sty m:val="p"/>
                        </m:rPr>
                        <a:rPr lang="el-G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C29A01-8D08-48F4-A726-A2A5E3527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194" y="6072552"/>
                <a:ext cx="1154722" cy="338554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690B251-982B-4AB5-A03A-16075D3B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 &amp; Type I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DA07-26C6-4DF4-B2A8-03ED86DA5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p-value = probability of making a </a:t>
            </a:r>
            <a:r>
              <a:rPr lang="en-US" altLang="en-US" i="1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type I error</a:t>
            </a:r>
            <a:r>
              <a:rPr lang="en-US" altLang="en-US" dirty="0">
                <a:ea typeface="ＭＳ Ｐゴシック" panose="020B0600070205080204" pitchFamily="34" charset="-128"/>
              </a:rPr>
              <a:t> when there is no true effect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Traditionally we are willing to accept a 5% chance of results occurring if the null is actually true (</a:t>
            </a:r>
            <a:r>
              <a:rPr lang="el-G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altLang="en-US" dirty="0">
                <a:ea typeface="ＭＳ Ｐゴシック" panose="020B0600070205080204" pitchFamily="34" charset="-128"/>
              </a:rPr>
              <a:t> &lt; 0.05)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EA2219-EB3F-4279-883A-B360A2FB8885}"/>
                  </a:ext>
                </a:extLst>
              </p:cNvPr>
              <p:cNvSpPr txBox="1"/>
              <p:nvPr/>
            </p:nvSpPr>
            <p:spPr>
              <a:xfrm>
                <a:off x="6383217" y="6084277"/>
                <a:ext cx="20792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EA2219-EB3F-4279-883A-B360A2FB8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17" y="6084277"/>
                <a:ext cx="207928" cy="338554"/>
              </a:xfrm>
              <a:prstGeom prst="rect">
                <a:avLst/>
              </a:prstGeom>
              <a:blipFill>
                <a:blip r:embed="rId3"/>
                <a:stretch>
                  <a:fillRect l="-55882" r="-52941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C0A7E-4FD7-4B66-9A74-7AF7EE2C3524}"/>
                  </a:ext>
                </a:extLst>
              </p:cNvPr>
              <p:cNvSpPr txBox="1"/>
              <p:nvPr/>
            </p:nvSpPr>
            <p:spPr>
              <a:xfrm>
                <a:off x="8979878" y="4961791"/>
                <a:ext cx="20792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C0A7E-4FD7-4B66-9A74-7AF7EE2C3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878" y="4961791"/>
                <a:ext cx="207928" cy="338554"/>
              </a:xfrm>
              <a:prstGeom prst="rect">
                <a:avLst/>
              </a:prstGeom>
              <a:blipFill>
                <a:blip r:embed="rId4"/>
                <a:stretch>
                  <a:fillRect l="-20588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337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C103-570F-421D-9097-D9FAEFBC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Low 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0C58-92D7-46CF-B270-04677165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Very low p-values are often suspect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NEVER report a p-value = 0</a:t>
            </a:r>
          </a:p>
          <a:p>
            <a:pPr lvl="1">
              <a:buFont typeface="Gill Sans" pitchFamily="3" charset="0"/>
              <a:buChar char="★"/>
            </a:pPr>
            <a:r>
              <a:rPr lang="en-US" altLang="en-US" dirty="0">
                <a:ea typeface="ＭＳ Ｐゴシック" panose="020B0600070205080204" pitchFamily="34" charset="-128"/>
              </a:rPr>
              <a:t>There is always some probability that you could get the result by chance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Instead report ‘p-value &lt; 0.001’ or something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73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ED84-2B54-40FB-AC91-8F84F5F1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Guidelines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8BE5A-1821-41E4-9198-139D5A78C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381000">
              <a:spcBef>
                <a:spcPts val="2738"/>
              </a:spcBef>
              <a:buSzTx/>
              <a:buFontTx/>
              <a:buNone/>
            </a:pPr>
            <a:r>
              <a:rPr lang="en-US" altLang="en-US" dirty="0"/>
              <a:t>A statistical results does not tell us what we should believe.  It tells us how much we should change what we believe.</a:t>
            </a:r>
          </a:p>
          <a:p>
            <a:pPr marL="0" indent="0" defTabSz="381000">
              <a:spcBef>
                <a:spcPts val="2738"/>
              </a:spcBef>
              <a:buSzTx/>
              <a:buFontTx/>
              <a:buNone/>
            </a:pPr>
            <a:r>
              <a:rPr lang="en-US" altLang="en-US" b="1" dirty="0">
                <a:latin typeface="Helvetica" panose="020B0604020202020204" pitchFamily="34" charset="0"/>
                <a:sym typeface="Helvetica" panose="020B0604020202020204" pitchFamily="34" charset="0"/>
              </a:rPr>
              <a:t>Non-significant</a:t>
            </a:r>
            <a:r>
              <a:rPr lang="en-US" altLang="en-US" dirty="0"/>
              <a:t>: insufficient evidence to require any change</a:t>
            </a:r>
          </a:p>
          <a:p>
            <a:pPr marL="0" indent="0" defTabSz="381000">
              <a:spcBef>
                <a:spcPts val="2738"/>
              </a:spcBef>
              <a:buSzTx/>
              <a:buFontTx/>
              <a:buNone/>
            </a:pPr>
            <a:r>
              <a:rPr lang="en-US" altLang="en-US" b="1" dirty="0">
                <a:latin typeface="Helvetica" panose="020B0604020202020204" pitchFamily="34" charset="0"/>
                <a:sym typeface="Helvetica" panose="020B0604020202020204" pitchFamily="34" charset="0"/>
              </a:rPr>
              <a:t>Significant (p&lt;0.05)</a:t>
            </a:r>
            <a:r>
              <a:rPr lang="en-US" altLang="en-US" dirty="0"/>
              <a:t>: increase credence to a useful extent</a:t>
            </a:r>
          </a:p>
          <a:p>
            <a:pPr marL="0" indent="0" defTabSz="381000">
              <a:spcBef>
                <a:spcPts val="2738"/>
              </a:spcBef>
              <a:buSzTx/>
              <a:buFontTx/>
              <a:buNone/>
            </a:pPr>
            <a:r>
              <a:rPr lang="en-US" altLang="en-US" b="1" dirty="0">
                <a:latin typeface="Helvetica" panose="020B0604020202020204" pitchFamily="34" charset="0"/>
                <a:sym typeface="Helvetica" panose="020B0604020202020204" pitchFamily="34" charset="0"/>
              </a:rPr>
              <a:t>Highly significant (p&lt;0.001)</a:t>
            </a:r>
            <a:r>
              <a:rPr lang="en-US" altLang="en-US" dirty="0"/>
              <a:t>: increase credence markedly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1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834F-0C56-4286-9BB7-EFCF5912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BAF50-1CAF-4780-A2EA-86A7D78EB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Effect size (general) -  quantitative measure of the magnitude of a phenomenon </a:t>
            </a:r>
            <a:r>
              <a:rPr lang="en-US" altLang="en-US" sz="1200" dirty="0">
                <a:ea typeface="ＭＳ Ｐゴシック" panose="020B0600070205080204" pitchFamily="34" charset="-128"/>
              </a:rPr>
              <a:t>(</a:t>
            </a:r>
            <a:r>
              <a:rPr lang="en-US" altLang="en-US" sz="1200" dirty="0">
                <a:ea typeface="ＭＳ Ｐゴシック" panose="020B0600070205080204" pitchFamily="34" charset="-128"/>
                <a:hlinkClick r:id="rId2"/>
              </a:rPr>
              <a:t>https://en.wikipedia.org/wiki/Effect_size</a:t>
            </a:r>
            <a:r>
              <a:rPr lang="en-US" altLang="en-US" sz="1200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Standardized effect (size) – unitless measure that often incorporates error (e.g., Cohen’s d, correlation coefficient)</a:t>
            </a:r>
          </a:p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WARNING</a:t>
            </a:r>
            <a:r>
              <a:rPr lang="en-US" altLang="en-US" dirty="0">
                <a:ea typeface="ＭＳ Ｐゴシック" panose="020B0600070205080204" pitchFamily="34" charset="-128"/>
              </a:rPr>
              <a:t> – statistical significance and clinically or biologically relevance are NOT the same 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088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BDEC-14BA-4BD4-9999-E2D125DE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effect size matter?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45D04-885C-4E47-AF8F-35D904E18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 </a:t>
            </a:r>
            <a:r>
              <a:rPr lang="en-US" b="1" dirty="0">
                <a:hlinkClick r:id="rId2"/>
              </a:rPr>
              <a:t>statistical significance</a:t>
            </a:r>
            <a:r>
              <a:rPr lang="en-US" dirty="0"/>
              <a:t> shows that an effect exists in a study, </a:t>
            </a:r>
            <a:r>
              <a:rPr lang="en-US" b="1" u="sng" dirty="0">
                <a:solidFill>
                  <a:srgbClr val="FF0000"/>
                </a:solidFill>
              </a:rPr>
              <a:t>practical significance</a:t>
            </a:r>
            <a:r>
              <a:rPr lang="en-US" dirty="0"/>
              <a:t> shows that the effect is large enough to be meaningful in the real world</a:t>
            </a:r>
          </a:p>
          <a:p>
            <a:r>
              <a:rPr lang="en-US" dirty="0"/>
              <a:t>Statistical significance alone can be misleading as it’s influenced by sample size.  In contrast, effect sizes are independent if sample size</a:t>
            </a:r>
          </a:p>
        </p:txBody>
      </p:sp>
    </p:spTree>
    <p:extLst>
      <p:ext uri="{BB962C8B-B14F-4D97-AF65-F5344CB8AC3E}">
        <p14:creationId xmlns:p14="http://schemas.microsoft.com/office/powerpoint/2010/main" val="3043392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BDEC-14BA-4BD4-9999-E2D125DE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45D04-885C-4E47-AF8F-35D904E18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does a new weight loss intervention perform better than an established intervention?</a:t>
            </a:r>
          </a:p>
          <a:p>
            <a:r>
              <a:rPr lang="en-US" dirty="0"/>
              <a:t>Study design: control intervention &amp; experimental intervention (n=13,000 participants in each group) </a:t>
            </a:r>
          </a:p>
          <a:p>
            <a:r>
              <a:rPr lang="en-US" dirty="0"/>
              <a:t>After 6 months: mean weight loss for experimental intervention (mean = 10.6 </a:t>
            </a:r>
            <a:r>
              <a:rPr lang="en-US" dirty="0" err="1"/>
              <a:t>lbs</a:t>
            </a:r>
            <a:r>
              <a:rPr lang="en-US" dirty="0"/>
              <a:t>, </a:t>
            </a:r>
            <a:r>
              <a:rPr lang="en-US" dirty="0" err="1"/>
              <a:t>sd</a:t>
            </a:r>
            <a:r>
              <a:rPr lang="en-US" dirty="0"/>
              <a:t> = 6.7) was marginally higher than the control intervention (mean = 10.5 </a:t>
            </a:r>
            <a:r>
              <a:rPr lang="en-US" dirty="0" err="1"/>
              <a:t>lbs</a:t>
            </a:r>
            <a:r>
              <a:rPr lang="en-US" dirty="0"/>
              <a:t>, </a:t>
            </a:r>
            <a:r>
              <a:rPr lang="en-US" dirty="0" err="1"/>
              <a:t>sd</a:t>
            </a:r>
            <a:r>
              <a:rPr lang="en-US" dirty="0"/>
              <a:t> = 6.8).  Resulted in a p-value = 0.01</a:t>
            </a:r>
          </a:p>
          <a:p>
            <a:r>
              <a:rPr lang="en-US" dirty="0"/>
              <a:t>Does an additional weight loss difference of 0.1 pounds really matter?    </a:t>
            </a:r>
          </a:p>
        </p:txBody>
      </p:sp>
    </p:spTree>
    <p:extLst>
      <p:ext uri="{BB962C8B-B14F-4D97-AF65-F5344CB8AC3E}">
        <p14:creationId xmlns:p14="http://schemas.microsoft.com/office/powerpoint/2010/main" val="169431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8C4127-FE9A-4671-BCDF-AD093FA7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4F595-62ED-4914-97AD-6927DC1FC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75752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62B8-DC73-44A9-9621-47AD8017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&amp; Type II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FA8D8-3540-4E26-A715-352B3A29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power = probability of the detecting a true difference of a </a:t>
            </a:r>
            <a:r>
              <a:rPr lang="en-US" altLang="en-US" i="1" u="sng" dirty="0">
                <a:ea typeface="ＭＳ Ｐゴシック" panose="020B0600070205080204" pitchFamily="34" charset="-128"/>
              </a:rPr>
              <a:t>stated size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power = 1 - </a:t>
            </a: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</a:p>
          <a:p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57F9BC2-5E04-4243-9FAD-3117B3A3C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46" y="3322739"/>
            <a:ext cx="7482737" cy="323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D6E238-F92C-436A-9256-C16ABBDBD0FD}"/>
                  </a:ext>
                </a:extLst>
              </p:cNvPr>
              <p:cNvSpPr txBox="1"/>
              <p:nvPr/>
            </p:nvSpPr>
            <p:spPr>
              <a:xfrm>
                <a:off x="6383217" y="6084277"/>
                <a:ext cx="20792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D6E238-F92C-436A-9256-C16ABBDBD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17" y="6084277"/>
                <a:ext cx="207928" cy="338554"/>
              </a:xfrm>
              <a:prstGeom prst="rect">
                <a:avLst/>
              </a:prstGeom>
              <a:blipFill>
                <a:blip r:embed="rId3"/>
                <a:stretch>
                  <a:fillRect l="-55882" r="-52941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30877-C119-4695-8830-D122B35E4E95}"/>
                  </a:ext>
                </a:extLst>
              </p:cNvPr>
              <p:cNvSpPr txBox="1"/>
              <p:nvPr/>
            </p:nvSpPr>
            <p:spPr>
              <a:xfrm>
                <a:off x="8979878" y="4961791"/>
                <a:ext cx="20792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30877-C119-4695-8830-D122B35E4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878" y="4961791"/>
                <a:ext cx="207928" cy="338554"/>
              </a:xfrm>
              <a:prstGeom prst="rect">
                <a:avLst/>
              </a:prstGeom>
              <a:blipFill>
                <a:blip r:embed="rId4"/>
                <a:stretch>
                  <a:fillRect l="-20588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56A455-96CB-4B11-A50D-E47475E8D151}"/>
              </a:ext>
            </a:extLst>
          </p:cNvPr>
          <p:cNvSpPr/>
          <p:nvPr/>
        </p:nvSpPr>
        <p:spPr>
          <a:xfrm>
            <a:off x="5380892" y="4484077"/>
            <a:ext cx="2215661" cy="8968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C3282-43BB-4294-BC89-6C85D654968D}"/>
                  </a:ext>
                </a:extLst>
              </p:cNvPr>
              <p:cNvSpPr txBox="1"/>
              <p:nvPr/>
            </p:nvSpPr>
            <p:spPr>
              <a:xfrm>
                <a:off x="6016868" y="4996961"/>
                <a:ext cx="937847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 </m:t>
                      </m:r>
                      <m:r>
                        <a:rPr lang="el-G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C3282-43BB-4294-BC89-6C85D6549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68" y="4996961"/>
                <a:ext cx="937847" cy="338554"/>
              </a:xfrm>
              <a:prstGeom prst="rect">
                <a:avLst/>
              </a:prstGeom>
              <a:blipFill>
                <a:blip r:embed="rId5"/>
                <a:stretch>
                  <a:fillRect r="-1948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A64247-3B08-4529-8789-3B29E5C572B9}"/>
                  </a:ext>
                </a:extLst>
              </p:cNvPr>
              <p:cNvSpPr txBox="1"/>
              <p:nvPr/>
            </p:nvSpPr>
            <p:spPr>
              <a:xfrm>
                <a:off x="8543194" y="6072552"/>
                <a:ext cx="115472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1 − </m:t>
                      </m:r>
                      <m:r>
                        <m:rPr>
                          <m:sty m:val="p"/>
                        </m:rPr>
                        <a:rPr lang="el-G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A64247-3B08-4529-8789-3B29E5C57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194" y="6072552"/>
                <a:ext cx="1154722" cy="338554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95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Power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119" y="2584212"/>
            <a:ext cx="6013571" cy="3834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7" y="2628061"/>
            <a:ext cx="5944805" cy="379068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07923" y="2768878"/>
            <a:ext cx="1767535" cy="3145225"/>
            <a:chOff x="707923" y="2768878"/>
            <a:chExt cx="1767535" cy="3145225"/>
          </a:xfrm>
        </p:grpSpPr>
        <p:sp>
          <p:nvSpPr>
            <p:cNvPr id="11" name="Rectangle 10"/>
            <p:cNvSpPr/>
            <p:nvPr/>
          </p:nvSpPr>
          <p:spPr>
            <a:xfrm>
              <a:off x="838200" y="3672348"/>
              <a:ext cx="341671" cy="224175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7923" y="2768878"/>
              <a:ext cx="1767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FALSE POSITIVES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931742" y="4423893"/>
            <a:ext cx="4277032" cy="1254235"/>
            <a:chOff x="6931742" y="4423893"/>
            <a:chExt cx="4277032" cy="1254235"/>
          </a:xfrm>
        </p:grpSpPr>
        <p:sp>
          <p:nvSpPr>
            <p:cNvPr id="16" name="Rectangle 15"/>
            <p:cNvSpPr/>
            <p:nvPr/>
          </p:nvSpPr>
          <p:spPr>
            <a:xfrm>
              <a:off x="6931742" y="4793225"/>
              <a:ext cx="4277032" cy="88490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3794" y="4423893"/>
              <a:ext cx="1848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FALSE NEGATIVES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1E8462-F2DA-451D-9005-91087CAACBD4}"/>
              </a:ext>
            </a:extLst>
          </p:cNvPr>
          <p:cNvSpPr txBox="1"/>
          <p:nvPr/>
        </p:nvSpPr>
        <p:spPr>
          <a:xfrm>
            <a:off x="846667" y="1718733"/>
            <a:ext cx="1071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 of p-values from multiple t-tests sampling either from the same distribution or a different distribution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C51438-2C01-4FEB-BDB6-F0E7BBD5221F}"/>
              </a:ext>
            </a:extLst>
          </p:cNvPr>
          <p:cNvCxnSpPr>
            <a:cxnSpLocks/>
          </p:cNvCxnSpPr>
          <p:nvPr/>
        </p:nvCxnSpPr>
        <p:spPr>
          <a:xfrm flipH="1">
            <a:off x="6942669" y="2639683"/>
            <a:ext cx="415663" cy="552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A02BF84-A2CE-4C0B-B67F-72AEE67D7128}"/>
              </a:ext>
            </a:extLst>
          </p:cNvPr>
          <p:cNvSpPr txBox="1"/>
          <p:nvPr/>
        </p:nvSpPr>
        <p:spPr>
          <a:xfrm>
            <a:off x="7359132" y="2220664"/>
            <a:ext cx="299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large this peak is directly related to statistical power</a:t>
            </a:r>
          </a:p>
        </p:txBody>
      </p:sp>
    </p:spTree>
    <p:extLst>
      <p:ext uri="{BB962C8B-B14F-4D97-AF65-F5344CB8AC3E}">
        <p14:creationId xmlns:p14="http://schemas.microsoft.com/office/powerpoint/2010/main" val="2246188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15247-4C45-4B0A-9F15-5750D464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02762-9EB4-411F-95F5-A90E52C50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components – need 4 and can solve for the missing component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Effect size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Variance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Significance Level (</a:t>
            </a:r>
            <a:r>
              <a:rPr lang="el-GR" dirty="0"/>
              <a:t>α</a:t>
            </a:r>
            <a:r>
              <a:rPr lang="en-US" dirty="0">
                <a:ea typeface="Cambria Math" panose="02040503050406030204" pitchFamily="18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ea typeface="Cambria Math" panose="02040503050406030204" pitchFamily="18" charset="0"/>
              </a:rPr>
              <a:t>Sample size (n)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ea typeface="Cambria Math" panose="02040503050406030204" pitchFamily="18" charset="0"/>
              </a:rPr>
              <a:t>Power (1 –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dirty="0">
                <a:ea typeface="Cambria Math" panose="02040503050406030204" pitchFamily="18" charset="0"/>
              </a:rPr>
              <a:t>)</a:t>
            </a:r>
          </a:p>
          <a:p>
            <a:r>
              <a:rPr lang="en-US" dirty="0">
                <a:ea typeface="Cambria Math" panose="02040503050406030204" pitchFamily="18" charset="0"/>
              </a:rPr>
              <a:t>A priori power calculations always needed for grants</a:t>
            </a:r>
          </a:p>
          <a:p>
            <a:r>
              <a:rPr lang="en-US" dirty="0"/>
              <a:t> 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perform an observed or post-hoc power analysis, even if an editor requests it</a:t>
            </a:r>
          </a:p>
        </p:txBody>
      </p:sp>
    </p:spTree>
    <p:extLst>
      <p:ext uri="{BB962C8B-B14F-4D97-AF65-F5344CB8AC3E}">
        <p14:creationId xmlns:p14="http://schemas.microsoft.com/office/powerpoint/2010/main" val="3407082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875399-A9DD-4B5F-B807-8D60542D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Statistics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121A0-83AA-496A-97B1-7712D044A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4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C71E-DCC5-49E2-B468-09F85623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Religions of Statistics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77F3F-7803-4365-A01D-DE68F4960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SzTx/>
              <a:buFontTx/>
              <a:buNone/>
              <a:defRPr/>
            </a:pPr>
            <a:r>
              <a:rPr lang="en-US" dirty="0">
                <a:ea typeface="ＭＳ Ｐゴシック" charset="-128"/>
              </a:rPr>
              <a:t>Two ‘religions’ in statistics - Frequentist vs. Bayesian</a:t>
            </a:r>
          </a:p>
          <a:p>
            <a:pPr>
              <a:defRPr/>
            </a:pPr>
            <a:r>
              <a:rPr lang="en-US" b="1" dirty="0">
                <a:ea typeface="Helvetica"/>
                <a:cs typeface="Helvetica"/>
                <a:sym typeface="Helvetica"/>
              </a:rPr>
              <a:t>Frequentist</a:t>
            </a:r>
            <a:r>
              <a:rPr lang="en-US" dirty="0">
                <a:ea typeface="ＭＳ Ｐゴシック" charset="-128"/>
              </a:rPr>
              <a:t> - relies on p-values; most ‘accepted’; taught in most introductory textbooks; easy to apply and relies solely on the data collected</a:t>
            </a:r>
          </a:p>
          <a:p>
            <a:pPr>
              <a:defRPr/>
            </a:pPr>
            <a:r>
              <a:rPr lang="en-US" b="1" dirty="0">
                <a:ea typeface="Helvetica"/>
                <a:cs typeface="Helvetica"/>
                <a:sym typeface="Helvetica"/>
              </a:rPr>
              <a:t>Bayesian</a:t>
            </a:r>
            <a:r>
              <a:rPr lang="en-US" dirty="0">
                <a:ea typeface="ＭＳ Ｐゴシック" charset="-128"/>
              </a:rPr>
              <a:t> - includes prior beliefs; relies on probability of being right (posterior probability) rather than probability of being wrong (p-value); requires advanced courses; harder to apply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96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7FC1-5EF0-4198-8729-0DB41949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65D1-FF68-4892-8E62-37290FA4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7200" cy="4351338"/>
          </a:xfrm>
        </p:spPr>
        <p:txBody>
          <a:bodyPr>
            <a:normAutofit fontScale="92500" lnSpcReduction="20000"/>
          </a:bodyPr>
          <a:lstStyle/>
          <a:p>
            <a:pPr marL="0" indent="0" defTabSz="381998">
              <a:spcBef>
                <a:spcPts val="2742"/>
              </a:spcBef>
              <a:buSzTx/>
              <a:buFontTx/>
              <a:buNone/>
              <a:defRPr sz="3348"/>
            </a:pPr>
            <a:r>
              <a:rPr lang="en-US" dirty="0">
                <a:ea typeface="ＭＳ Ｐゴシック" charset="-128"/>
              </a:rPr>
              <a:t>3 steps to a Bayesian analysis for the effectiveness of a product:</a:t>
            </a:r>
          </a:p>
          <a:p>
            <a:pPr marL="314689" indent="-314689" defTabSz="381998">
              <a:spcBef>
                <a:spcPts val="2742"/>
              </a:spcBef>
              <a:buSzPct val="100000"/>
              <a:buFontTx/>
              <a:buAutoNum type="arabicPeriod"/>
              <a:defRPr sz="3348"/>
            </a:pPr>
            <a:r>
              <a:rPr lang="en-US" dirty="0">
                <a:ea typeface="ＭＳ Ｐゴシック" charset="-128"/>
              </a:rPr>
              <a:t>Determine the ‘prior likelihood’ that the product is effective.</a:t>
            </a:r>
          </a:p>
          <a:p>
            <a:pPr marL="314689" indent="-314689" defTabSz="381998">
              <a:spcBef>
                <a:spcPts val="2742"/>
              </a:spcBef>
              <a:buSzPct val="100000"/>
              <a:buFontTx/>
              <a:buAutoNum type="arabicPeriod"/>
              <a:defRPr sz="3348"/>
            </a:pPr>
            <a:r>
              <a:rPr lang="en-US" dirty="0">
                <a:ea typeface="ＭＳ Ｐゴシック" charset="-128"/>
              </a:rPr>
              <a:t>Use the new evidence from the trial to calculate how much to modify our prior view</a:t>
            </a:r>
          </a:p>
          <a:p>
            <a:pPr marL="314689" indent="-314689" defTabSz="381998">
              <a:spcBef>
                <a:spcPts val="2742"/>
              </a:spcBef>
              <a:buSzPct val="100000"/>
              <a:buFontTx/>
              <a:buAutoNum type="arabicPeriod"/>
              <a:defRPr sz="3348"/>
            </a:pPr>
            <a:r>
              <a:rPr lang="en-US" dirty="0">
                <a:ea typeface="ＭＳ Ｐゴシック" charset="-128"/>
              </a:rPr>
              <a:t>Use exact mathematical rules to combine the prior likelihood with the new evidence to produce a ‘posterior likelihood’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81D7AF-5936-46A1-B4CF-AEB7B97CA02A}"/>
              </a:ext>
            </a:extLst>
          </p:cNvPr>
          <p:cNvSpPr/>
          <p:nvPr/>
        </p:nvSpPr>
        <p:spPr>
          <a:xfrm>
            <a:off x="8644467" y="1591733"/>
            <a:ext cx="3090333" cy="433493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Prior </a:t>
            </a:r>
          </a:p>
          <a:p>
            <a:pPr algn="ctr"/>
            <a:r>
              <a:rPr lang="en-US" sz="3200" dirty="0"/>
              <a:t>+ </a:t>
            </a:r>
          </a:p>
          <a:p>
            <a:pPr algn="ctr"/>
            <a:r>
              <a:rPr lang="en-US" sz="3200" dirty="0"/>
              <a:t>Data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Posterior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AAF5F8-499E-4115-9039-6AE4C6B1FB14}"/>
              </a:ext>
            </a:extLst>
          </p:cNvPr>
          <p:cNvCxnSpPr/>
          <p:nvPr/>
        </p:nvCxnSpPr>
        <p:spPr>
          <a:xfrm>
            <a:off x="10219267" y="3835400"/>
            <a:ext cx="0" cy="8128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539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1BFD-0F7A-4CBD-97CF-4F48CAE1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00587-5D51-4B87-8F92-38B82C87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333"/>
            <a:ext cx="10515600" cy="43566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Probability of a hypothesis being </a:t>
            </a:r>
            <a:r>
              <a:rPr lang="en-US" dirty="0">
                <a:solidFill>
                  <a:srgbClr val="FF0000"/>
                </a:solidFill>
              </a:rPr>
              <a:t>TRUE</a:t>
            </a:r>
          </a:p>
          <a:p>
            <a:r>
              <a:rPr lang="en-US" dirty="0"/>
              <a:t>No p-values, instead get credible intervals </a:t>
            </a:r>
          </a:p>
          <a:p>
            <a:r>
              <a:rPr lang="en-US" dirty="0"/>
              <a:t>Credible interval directly interprets the probability that the true value of a parameter lies within a specified range based on the data</a:t>
            </a:r>
          </a:p>
          <a:p>
            <a:r>
              <a:rPr lang="en-US" dirty="0"/>
              <a:t>Example: testing treatment of drug A vs drug B.  95% probability that treatment A is 10-20% more effective than drug B</a:t>
            </a:r>
          </a:p>
          <a:p>
            <a:r>
              <a:rPr lang="en-US" dirty="0"/>
              <a:t>Frequentist confidence intervals: probability that repeated samples would produce intervals containing the true value (i.e. confidence placed on interval itself instead of parameter)  </a:t>
            </a:r>
          </a:p>
          <a:p>
            <a:r>
              <a:rPr lang="en-US" dirty="0"/>
              <a:t>Pro: results are more intuitive</a:t>
            </a:r>
          </a:p>
          <a:p>
            <a:r>
              <a:rPr lang="en-US" dirty="0"/>
              <a:t>Con: computationally intensive and need to be careful about priors</a:t>
            </a:r>
          </a:p>
        </p:txBody>
      </p:sp>
    </p:spTree>
    <p:extLst>
      <p:ext uri="{BB962C8B-B14F-4D97-AF65-F5344CB8AC3E}">
        <p14:creationId xmlns:p14="http://schemas.microsoft.com/office/powerpoint/2010/main" val="285362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96E40C-D91E-437D-A4E2-F3C6021A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A8073-E0F7-4ADD-9BA7-7856B1675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92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ED2C-B4CD-434B-8D24-3BB3AE18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C0B1-0208-4C76-830E-C13FB838F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b="1" dirty="0"/>
              <a:t>Statistical inference </a:t>
            </a:r>
            <a:r>
              <a:rPr lang="en-US" altLang="en-US" dirty="0"/>
              <a:t>quantifies the uncertainty in our conclusions related to patterns in the data.</a:t>
            </a:r>
          </a:p>
          <a:p>
            <a:r>
              <a:rPr lang="en-US" altLang="en-US" b="1" dirty="0"/>
              <a:t>Scope of inference </a:t>
            </a:r>
            <a:r>
              <a:rPr lang="en-US" altLang="en-US" dirty="0"/>
              <a:t>forces us to think about who/what we want to/are able to extend our conclusions to.</a:t>
            </a:r>
          </a:p>
          <a:p>
            <a:r>
              <a:rPr lang="en-US" altLang="en-US" dirty="0"/>
              <a:t>In general, </a:t>
            </a:r>
            <a:r>
              <a:rPr lang="en-US" altLang="en-US" b="1" dirty="0"/>
              <a:t>causal inference </a:t>
            </a:r>
            <a:r>
              <a:rPr lang="en-US" altLang="en-US" dirty="0"/>
              <a:t>in only possible in randomized experiments</a:t>
            </a:r>
          </a:p>
          <a:p>
            <a:r>
              <a:rPr lang="en-US" altLang="en-US" b="1" dirty="0"/>
              <a:t>DAGs</a:t>
            </a:r>
            <a:r>
              <a:rPr lang="en-US" altLang="en-US" dirty="0"/>
              <a:t> are used to illustrate the research question &amp; summarize analytical strategy</a:t>
            </a:r>
          </a:p>
          <a:p>
            <a:r>
              <a:rPr lang="en-US" altLang="en-US" b="1" dirty="0"/>
              <a:t>Statistical hypotheses</a:t>
            </a:r>
            <a:r>
              <a:rPr lang="en-US" altLang="en-US" dirty="0"/>
              <a:t> clearly state comparison we would like to make including the statistical parameter of interest.</a:t>
            </a:r>
          </a:p>
          <a:p>
            <a:r>
              <a:rPr lang="en-US" altLang="en-US" b="1" dirty="0"/>
              <a:t>p-values </a:t>
            </a:r>
            <a:r>
              <a:rPr lang="en-US" altLang="en-US" dirty="0"/>
              <a:t>allow us to assign a quantitative value to how confident we are that there is no difference/effect. But this value should be combined with our prior knowledge (i.e. effect sizes)</a:t>
            </a:r>
          </a:p>
          <a:p>
            <a:r>
              <a:rPr lang="en-US" altLang="en-US" b="1" dirty="0"/>
              <a:t>p-values</a:t>
            </a:r>
            <a:r>
              <a:rPr lang="en-US" altLang="en-US" dirty="0"/>
              <a:t> do NOT address how confident we are that we ‘right’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0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16553D-CD24-4856-8E18-2FDBB838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9C8E81-8C4B-45EC-AED9-4ECF9513B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u="sng" dirty="0"/>
              <a:t>Statistical inference</a:t>
            </a:r>
            <a:r>
              <a:rPr lang="en-US" b="1" dirty="0"/>
              <a:t> </a:t>
            </a:r>
            <a:r>
              <a:rPr lang="en-US" dirty="0"/>
              <a:t>is an inference justified using statistical methods.</a:t>
            </a:r>
          </a:p>
          <a:p>
            <a:pPr lvl="1">
              <a:buFont typeface="Gill Sans" panose="020B0502020104020203" pitchFamily="34" charset="-79"/>
              <a:buChar char="–"/>
              <a:defRPr/>
            </a:pPr>
            <a:r>
              <a:rPr lang="en-US" dirty="0"/>
              <a:t>Statistical inference allows us to </a:t>
            </a:r>
            <a:r>
              <a:rPr lang="en-US" i="1" dirty="0"/>
              <a:t>quantify the uncertainty </a:t>
            </a:r>
            <a:r>
              <a:rPr lang="en-US" dirty="0"/>
              <a:t>in our conclusions.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45AD8-D46A-4683-AD26-C298D95C446D}"/>
              </a:ext>
            </a:extLst>
          </p:cNvPr>
          <p:cNvSpPr txBox="1"/>
          <p:nvPr/>
        </p:nvSpPr>
        <p:spPr>
          <a:xfrm>
            <a:off x="2346325" y="3957638"/>
            <a:ext cx="2989263" cy="1200150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Out of the 8 students in this class, </a:t>
            </a:r>
          </a:p>
          <a:p>
            <a:pPr algn="ctr">
              <a:defRPr/>
            </a:pPr>
            <a:r>
              <a:rPr lang="en-US" sz="2400" dirty="0">
                <a:latin typeface="+mn-lt"/>
              </a:rPr>
              <a:t>6 hate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DAC6A-B5AF-4B3F-A153-C16C9EE5E937}"/>
              </a:ext>
            </a:extLst>
          </p:cNvPr>
          <p:cNvSpPr txBox="1"/>
          <p:nvPr/>
        </p:nvSpPr>
        <p:spPr>
          <a:xfrm>
            <a:off x="2289175" y="3249613"/>
            <a:ext cx="3078163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u="sng" dirty="0">
                <a:latin typeface="+mn-lt"/>
              </a:rPr>
              <a:t>Observation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C6048-4991-4A4E-B3C5-47CA5A749D55}"/>
              </a:ext>
            </a:extLst>
          </p:cNvPr>
          <p:cNvSpPr txBox="1"/>
          <p:nvPr/>
        </p:nvSpPr>
        <p:spPr>
          <a:xfrm>
            <a:off x="6524625" y="3771900"/>
            <a:ext cx="3078163" cy="1570038"/>
          </a:xfrm>
          <a:prstGeom prst="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It is probable that at least 60% and less than 90% of all graduate students hate 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DB885-EF27-4293-9142-305C4E85E769}"/>
              </a:ext>
            </a:extLst>
          </p:cNvPr>
          <p:cNvSpPr txBox="1"/>
          <p:nvPr/>
        </p:nvSpPr>
        <p:spPr>
          <a:xfrm>
            <a:off x="5961063" y="3249613"/>
            <a:ext cx="4221162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u="sng" dirty="0">
                <a:latin typeface="+mn-lt"/>
              </a:rPr>
              <a:t>Statistical Inference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F805CC0-2A2F-43FD-824F-12E5EB219C23}"/>
              </a:ext>
            </a:extLst>
          </p:cNvPr>
          <p:cNvSpPr/>
          <p:nvPr/>
        </p:nvSpPr>
        <p:spPr>
          <a:xfrm>
            <a:off x="5556250" y="4191000"/>
            <a:ext cx="746125" cy="552450"/>
          </a:xfrm>
          <a:prstGeom prst="right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69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1F578C-A81E-46AD-86EA-165ECE7B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Inference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CC485-9478-4F89-A3A7-858F9D444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67601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E063C8-B12C-485B-84FF-AA628D0C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 &amp; Samples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30CF4D-DA0C-423A-AAE9-8F08EA370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Researchers are typically interested in finding results that apply to an entire population of people or things.</a:t>
            </a:r>
          </a:p>
          <a:p>
            <a:pPr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Population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collection of units (be they people, plankton, plants, cities, suicidal authors, etc.) to which we want to generalize a set of findings or a statistical model.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Sample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smaller (but hopefully representative) collection of units from a population used to determine truths about that population.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046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A75EB55820714CACA4A7520C2C3D60" ma:contentTypeVersion="18" ma:contentTypeDescription="Create a new document." ma:contentTypeScope="" ma:versionID="e5a241166aaff7965f6a786987f6e038">
  <xsd:schema xmlns:xsd="http://www.w3.org/2001/XMLSchema" xmlns:xs="http://www.w3.org/2001/XMLSchema" xmlns:p="http://schemas.microsoft.com/office/2006/metadata/properties" xmlns:ns3="3eb4b48e-e712-4fd1-824e-7083b7f59c86" xmlns:ns4="c1c6e24d-4f0e-42c4-af32-15f1c58ba3be" targetNamespace="http://schemas.microsoft.com/office/2006/metadata/properties" ma:root="true" ma:fieldsID="54089798ebac23be4e244c52538cf4d9" ns3:_="" ns4:_="">
    <xsd:import namespace="3eb4b48e-e712-4fd1-824e-7083b7f59c86"/>
    <xsd:import namespace="c1c6e24d-4f0e-42c4-af32-15f1c58ba3b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b4b48e-e712-4fd1-824e-7083b7f59c8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c6e24d-4f0e-42c4-af32-15f1c58ba3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c6e24d-4f0e-42c4-af32-15f1c58ba3be" xsi:nil="true"/>
  </documentManagement>
</p:properties>
</file>

<file path=customXml/itemProps1.xml><?xml version="1.0" encoding="utf-8"?>
<ds:datastoreItem xmlns:ds="http://schemas.openxmlformats.org/officeDocument/2006/customXml" ds:itemID="{D420027D-528A-49B7-8064-4B02761E48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b4b48e-e712-4fd1-824e-7083b7f59c86"/>
    <ds:schemaRef ds:uri="c1c6e24d-4f0e-42c4-af32-15f1c58ba3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5BF88E-8CC5-46A4-9B32-827D05EB18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9119A6-584C-464B-B77B-4AE6B423E8E1}">
  <ds:schemaRefs>
    <ds:schemaRef ds:uri="http://schemas.openxmlformats.org/package/2006/metadata/core-properties"/>
    <ds:schemaRef ds:uri="http://purl.org/dc/dcmitype/"/>
    <ds:schemaRef ds:uri="3eb4b48e-e712-4fd1-824e-7083b7f59c86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c1c6e24d-4f0e-42c4-af32-15f1c58ba3b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12629</TotalTime>
  <Words>3075</Words>
  <Application>Microsoft Office PowerPoint</Application>
  <PresentationFormat>Widescreen</PresentationFormat>
  <Paragraphs>422</Paragraphs>
  <Slides>68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MS PGothic</vt:lpstr>
      <vt:lpstr>Arial</vt:lpstr>
      <vt:lpstr>Calibri</vt:lpstr>
      <vt:lpstr>Calibri Light</vt:lpstr>
      <vt:lpstr>Cambria Math</vt:lpstr>
      <vt:lpstr>Gill Sans</vt:lpstr>
      <vt:lpstr>Helvetica</vt:lpstr>
      <vt:lpstr>Helvetica Light</vt:lpstr>
      <vt:lpstr>Times Roman</vt:lpstr>
      <vt:lpstr>Wingdings</vt:lpstr>
      <vt:lpstr>Office Theme</vt:lpstr>
      <vt:lpstr>Statistical Testing</vt:lpstr>
      <vt:lpstr>Outline</vt:lpstr>
      <vt:lpstr>Inference</vt:lpstr>
      <vt:lpstr>Inference</vt:lpstr>
      <vt:lpstr>Types of Inference</vt:lpstr>
      <vt:lpstr>Statistical Inference</vt:lpstr>
      <vt:lpstr>Statistical Inference</vt:lpstr>
      <vt:lpstr>Scope of Inference</vt:lpstr>
      <vt:lpstr>Populations &amp; Samples</vt:lpstr>
      <vt:lpstr>Sampling Figure</vt:lpstr>
      <vt:lpstr>Sampling Gone Wrong</vt:lpstr>
      <vt:lpstr>Sampling Gone Wrong</vt:lpstr>
      <vt:lpstr>Selection Bias </vt:lpstr>
      <vt:lpstr>Scope of Inference</vt:lpstr>
      <vt:lpstr>Causal Inference</vt:lpstr>
      <vt:lpstr>PowerPoint Presentation</vt:lpstr>
      <vt:lpstr>Types of Studies</vt:lpstr>
      <vt:lpstr>PowerPoint Presentation</vt:lpstr>
      <vt:lpstr>Levels of Evidence</vt:lpstr>
      <vt:lpstr>Causal Inference &amp; Observational Studies</vt:lpstr>
      <vt:lpstr>Confounding Example</vt:lpstr>
      <vt:lpstr>Confounding Example</vt:lpstr>
      <vt:lpstr>Confounding Example</vt:lpstr>
      <vt:lpstr>Confounding Example</vt:lpstr>
      <vt:lpstr>Causal Inference &amp; Randomized Studies</vt:lpstr>
      <vt:lpstr>Causal Diagrams</vt:lpstr>
      <vt:lpstr>Directed Acyclic Graphs (DAGs)</vt:lpstr>
      <vt:lpstr>DAG Components</vt:lpstr>
      <vt:lpstr>DAG Backbone</vt:lpstr>
      <vt:lpstr>No Feedback Loops</vt:lpstr>
      <vt:lpstr>PowerPoint Presentation</vt:lpstr>
      <vt:lpstr>Confounder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Mediator</vt:lpstr>
      <vt:lpstr>Mediator Example</vt:lpstr>
      <vt:lpstr>Effect Modifier</vt:lpstr>
      <vt:lpstr>Effect Modifier Example</vt:lpstr>
      <vt:lpstr>Effect Modifier Example</vt:lpstr>
      <vt:lpstr>Effect Modifier Example</vt:lpstr>
      <vt:lpstr>Collider</vt:lpstr>
      <vt:lpstr>Collider Example</vt:lpstr>
      <vt:lpstr>Hypothesis Testing</vt:lpstr>
      <vt:lpstr>Null vs Alternative </vt:lpstr>
      <vt:lpstr>PowerPoint Presentation</vt:lpstr>
      <vt:lpstr>Two-sample t-test</vt:lpstr>
      <vt:lpstr>p-values</vt:lpstr>
      <vt:lpstr>p-value</vt:lpstr>
      <vt:lpstr>Null Distribution </vt:lpstr>
      <vt:lpstr>Rejecting vs Failing to Reject the Null</vt:lpstr>
      <vt:lpstr>p-value &amp; Type I Error</vt:lpstr>
      <vt:lpstr>Very Low p-values</vt:lpstr>
      <vt:lpstr>General Guidelines </vt:lpstr>
      <vt:lpstr>Effect Sizes</vt:lpstr>
      <vt:lpstr>Why does effect size matter? </vt:lpstr>
      <vt:lpstr>Effect size example</vt:lpstr>
      <vt:lpstr>Power &amp; Type II Error</vt:lpstr>
      <vt:lpstr>Power</vt:lpstr>
      <vt:lpstr>Power Calculations</vt:lpstr>
      <vt:lpstr>Bayesian Statistics</vt:lpstr>
      <vt:lpstr>Religions of Statistics</vt:lpstr>
      <vt:lpstr>Bayesian Statistics</vt:lpstr>
      <vt:lpstr>Bayesian Statistics</vt:lpstr>
      <vt:lpstr>Conclusions</vt:lpstr>
      <vt:lpstr>What Did We Learn?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&amp; Multiple Testing</dc:title>
  <dc:creator>Vanderlinden, Lauren</dc:creator>
  <cp:lastModifiedBy>Vanderlinden, Lauren</cp:lastModifiedBy>
  <cp:revision>64</cp:revision>
  <dcterms:created xsi:type="dcterms:W3CDTF">2024-11-09T16:40:57Z</dcterms:created>
  <dcterms:modified xsi:type="dcterms:W3CDTF">2024-11-25T19:30:19Z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0x0101009BA75EB55820714CACA4A7520C2C3D60</vt:lpwstr>
  </property>
</Properties>
</file>